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13" r:id="rId3"/>
    <p:sldId id="319" r:id="rId4"/>
    <p:sldId id="289" r:id="rId5"/>
    <p:sldId id="301" r:id="rId6"/>
    <p:sldId id="312" r:id="rId7"/>
    <p:sldId id="320" r:id="rId8"/>
    <p:sldId id="266" r:id="rId9"/>
    <p:sldId id="315" r:id="rId10"/>
    <p:sldId id="316" r:id="rId11"/>
    <p:sldId id="317" r:id="rId12"/>
    <p:sldId id="318" r:id="rId13"/>
    <p:sldId id="322" r:id="rId14"/>
    <p:sldId id="305" r:id="rId15"/>
    <p:sldId id="306" r:id="rId16"/>
    <p:sldId id="307" r:id="rId17"/>
    <p:sldId id="304" r:id="rId18"/>
    <p:sldId id="321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23" r:id="rId30"/>
    <p:sldId id="324" r:id="rId31"/>
    <p:sldId id="326" r:id="rId32"/>
    <p:sldId id="330" r:id="rId33"/>
    <p:sldId id="328" r:id="rId34"/>
    <p:sldId id="333" r:id="rId35"/>
    <p:sldId id="331" r:id="rId36"/>
    <p:sldId id="334" r:id="rId37"/>
    <p:sldId id="335" r:id="rId38"/>
    <p:sldId id="336" r:id="rId39"/>
    <p:sldId id="337" r:id="rId40"/>
    <p:sldId id="339" r:id="rId41"/>
    <p:sldId id="338" r:id="rId42"/>
    <p:sldId id="332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27" r:id="rId57"/>
    <p:sldId id="29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-1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2806E-0AC0-DE4C-B2DD-3DEA5BBDE7AF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380F7-577C-7D43-A52F-687DF65E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380F7-577C-7D43-A52F-687DF65E77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380F7-577C-7D43-A52F-687DF65E77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2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380F7-577C-7D43-A52F-687DF65E77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380F7-577C-7D43-A52F-687DF65E77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8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6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6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9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6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6F24-E136-C342-9E68-84FE097E653E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987C4-C505-8748-9140-FC817CD0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54664"/>
            <a:ext cx="9144000" cy="50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5766F24-E136-C342-9E68-84FE097E653E}" type="datetimeFigureOut">
              <a:rPr lang="en-US" smtClean="0"/>
              <a:pPr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AF987C4-C505-8748-9140-FC817CD07A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23953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Epigenetics</a:t>
            </a:r>
            <a:endParaRPr lang="en-US" sz="3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0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1814436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2775" y="3452405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2775" y="5561688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3560832"/>
            <a:ext cx="8039802" cy="82967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8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0827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1814436"/>
            <a:ext cx="8039802" cy="7371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2775" y="3452405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2775" y="5561688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 METHYLATION - </a:t>
            </a:r>
            <a:r>
              <a:rPr lang="en-US" i="1" dirty="0" smtClean="0"/>
              <a:t>IN SILICO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 descr="CpG_Methyl_Demethy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8" y="925405"/>
            <a:ext cx="3559900" cy="1614249"/>
          </a:xfrm>
          <a:prstGeom prst="rect">
            <a:avLst/>
          </a:prstGeom>
        </p:spPr>
      </p:pic>
      <p:pic>
        <p:nvPicPr>
          <p:cNvPr id="8" name="Picture 7" descr="CpG_O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4" y="925405"/>
            <a:ext cx="4911186" cy="1616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1445" y="2541425"/>
            <a:ext cx="176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Gavery</a:t>
            </a:r>
            <a:r>
              <a:rPr lang="en-US" sz="1200" dirty="0" smtClean="0">
                <a:solidFill>
                  <a:srgbClr val="FFFFFF"/>
                </a:solidFill>
              </a:rPr>
              <a:t> and Roberts 2010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4384" y="650154"/>
            <a:ext cx="49111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Phosphate Guanine observed/expected ratio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448" y="633308"/>
            <a:ext cx="35599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Methylation &amp; </a:t>
            </a:r>
            <a:r>
              <a:rPr lang="en-US" sz="1400" b="1" u="sng" dirty="0">
                <a:latin typeface="Times New Roman"/>
                <a:cs typeface="Times New Roman"/>
              </a:rPr>
              <a:t>D</a:t>
            </a:r>
            <a:r>
              <a:rPr lang="en-US" sz="1400" b="1" u="sng" dirty="0" smtClean="0">
                <a:latin typeface="Times New Roman"/>
                <a:cs typeface="Times New Roman"/>
              </a:rPr>
              <a:t>eamination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722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 METHYLATION - </a:t>
            </a:r>
            <a:r>
              <a:rPr lang="en-US" i="1" dirty="0" smtClean="0"/>
              <a:t>IN SILICO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 descr="CpG_Methyl_Demethy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8" y="925405"/>
            <a:ext cx="3559900" cy="1614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255" y="6352144"/>
            <a:ext cx="33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Strong Methylation = Low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4442" y="6352144"/>
            <a:ext cx="355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Weak Methylation = High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CpG_O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4" y="925405"/>
            <a:ext cx="4911186" cy="1616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1445" y="2541425"/>
            <a:ext cx="176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Gavery</a:t>
            </a:r>
            <a:r>
              <a:rPr lang="en-US" sz="1200" dirty="0" smtClean="0">
                <a:solidFill>
                  <a:srgbClr val="FFFFFF"/>
                </a:solidFill>
              </a:rPr>
              <a:t> and Roberts 2010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0" name="Picture 9" descr="Methylation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7" b="6605"/>
          <a:stretch/>
        </p:blipFill>
        <p:spPr>
          <a:xfrm>
            <a:off x="1260247" y="2818424"/>
            <a:ext cx="6724245" cy="3543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12324" y="3043850"/>
            <a:ext cx="971127" cy="5788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94730" y="3025175"/>
            <a:ext cx="1047696" cy="19973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82652" y="3043850"/>
            <a:ext cx="107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Housekeeping</a:t>
            </a:r>
          </a:p>
          <a:p>
            <a:pPr algn="ctr"/>
            <a:r>
              <a:rPr lang="en-US" sz="1200" dirty="0" smtClean="0"/>
              <a:t>Genes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630594" y="3025175"/>
            <a:ext cx="1047696" cy="19973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49151" y="435103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Environmentally</a:t>
            </a:r>
          </a:p>
          <a:p>
            <a:pPr algn="ctr"/>
            <a:r>
              <a:rPr lang="en-US" sz="1200" dirty="0" smtClean="0"/>
              <a:t>Responsive</a:t>
            </a:r>
          </a:p>
          <a:p>
            <a:pPr algn="ctr"/>
            <a:r>
              <a:rPr lang="en-US" sz="1200" dirty="0" smtClean="0"/>
              <a:t>Genes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4384" y="650154"/>
            <a:ext cx="49111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Phosphate Guanine observed/expected ratio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448" y="633308"/>
            <a:ext cx="35599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Methylation &amp; </a:t>
            </a:r>
            <a:r>
              <a:rPr lang="en-US" sz="1400" b="1" u="sng" dirty="0">
                <a:latin typeface="Times New Roman"/>
                <a:cs typeface="Times New Roman"/>
              </a:rPr>
              <a:t>D</a:t>
            </a:r>
            <a:r>
              <a:rPr lang="en-US" sz="1400" b="1" u="sng" dirty="0" smtClean="0">
                <a:latin typeface="Times New Roman"/>
                <a:cs typeface="Times New Roman"/>
              </a:rPr>
              <a:t>eamination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67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 METHYLATION - </a:t>
            </a:r>
            <a:r>
              <a:rPr lang="en-US" i="1" dirty="0" smtClean="0"/>
              <a:t>IN SILICO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5" name="Picture 4" descr="CpG_Methyl_Demethy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8" y="925405"/>
            <a:ext cx="3559900" cy="1614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255" y="6352144"/>
            <a:ext cx="33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Strong Methylation = Low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4442" y="6352144"/>
            <a:ext cx="355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Weak Methylation = High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CpG_O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4" y="925405"/>
            <a:ext cx="4911186" cy="1616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1445" y="2541425"/>
            <a:ext cx="176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Gavery</a:t>
            </a:r>
            <a:r>
              <a:rPr lang="en-US" sz="1200" dirty="0" smtClean="0">
                <a:solidFill>
                  <a:srgbClr val="FFFFFF"/>
                </a:solidFill>
              </a:rPr>
              <a:t> and Roberts 2010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0" name="Picture 9" descr="Methylation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7" b="6605"/>
          <a:stretch/>
        </p:blipFill>
        <p:spPr>
          <a:xfrm>
            <a:off x="1260247" y="2818424"/>
            <a:ext cx="6724245" cy="3543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12324" y="3043850"/>
            <a:ext cx="971127" cy="5788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94730" y="3025175"/>
            <a:ext cx="1047696" cy="19973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82652" y="3043850"/>
            <a:ext cx="107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Housekeeping</a:t>
            </a:r>
          </a:p>
          <a:p>
            <a:pPr algn="ctr"/>
            <a:r>
              <a:rPr lang="en-US" sz="1200" dirty="0" smtClean="0"/>
              <a:t>Genes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630594" y="3025175"/>
            <a:ext cx="1047696" cy="19973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49151" y="435103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Environmentally</a:t>
            </a:r>
          </a:p>
          <a:p>
            <a:pPr algn="ctr"/>
            <a:r>
              <a:rPr lang="en-US" sz="1200" dirty="0" smtClean="0"/>
              <a:t>Responsive</a:t>
            </a:r>
          </a:p>
          <a:p>
            <a:pPr algn="ctr"/>
            <a:r>
              <a:rPr lang="en-US" sz="1200" dirty="0" smtClean="0"/>
              <a:t>Genes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4384" y="650154"/>
            <a:ext cx="49111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Phosphate Guanine observed/expected ratio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448" y="633308"/>
            <a:ext cx="35599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Methylation &amp; </a:t>
            </a:r>
            <a:r>
              <a:rPr lang="en-US" sz="1400" b="1" u="sng" dirty="0">
                <a:latin typeface="Times New Roman"/>
                <a:cs typeface="Times New Roman"/>
              </a:rPr>
              <a:t>D</a:t>
            </a:r>
            <a:r>
              <a:rPr lang="en-US" sz="1400" b="1" u="sng" dirty="0" smtClean="0">
                <a:latin typeface="Times New Roman"/>
                <a:cs typeface="Times New Roman"/>
              </a:rPr>
              <a:t>eamination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539654"/>
            <a:ext cx="9144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Environmentally responsive genes have weak/dynamic methylation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6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pgoe_dimond_201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39" y="2819206"/>
            <a:ext cx="6816560" cy="3355101"/>
          </a:xfrm>
          <a:prstGeom prst="rect">
            <a:avLst/>
          </a:prstGeom>
        </p:spPr>
      </p:pic>
      <p:pic>
        <p:nvPicPr>
          <p:cNvPr id="6" name="Picture 5" descr="CpG_Methyl_Demethy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8" y="925405"/>
            <a:ext cx="3559900" cy="1614249"/>
          </a:xfrm>
          <a:prstGeom prst="rect">
            <a:avLst/>
          </a:prstGeom>
        </p:spPr>
      </p:pic>
      <p:pic>
        <p:nvPicPr>
          <p:cNvPr id="7" name="Picture 6" descr="CpG_O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4" y="925405"/>
            <a:ext cx="4911186" cy="1616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1445" y="2541425"/>
            <a:ext cx="176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Gavery</a:t>
            </a:r>
            <a:r>
              <a:rPr lang="en-US" sz="1200" dirty="0" smtClean="0">
                <a:solidFill>
                  <a:srgbClr val="FFFFFF"/>
                </a:solidFill>
              </a:rPr>
              <a:t> and Roberts 2010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4384" y="650154"/>
            <a:ext cx="4911186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Phosphate Guanine observed/expected ratio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0448" y="633308"/>
            <a:ext cx="35599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>
                <a:latin typeface="Times New Roman"/>
                <a:cs typeface="Times New Roman"/>
              </a:rPr>
              <a:t>Cytosine Methylation &amp; </a:t>
            </a:r>
            <a:r>
              <a:rPr lang="en-US" sz="1400" b="1" u="sng" dirty="0">
                <a:latin typeface="Times New Roman"/>
                <a:cs typeface="Times New Roman"/>
              </a:rPr>
              <a:t>D</a:t>
            </a:r>
            <a:r>
              <a:rPr lang="en-US" sz="1400" b="1" u="sng" dirty="0" smtClean="0">
                <a:latin typeface="Times New Roman"/>
                <a:cs typeface="Times New Roman"/>
              </a:rPr>
              <a:t>eamination</a:t>
            </a:r>
            <a:endParaRPr lang="en-US" sz="1400" b="1" u="sng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539654"/>
            <a:ext cx="9144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Environmentally responsive genes have weak/dynamic methylation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255" y="6352144"/>
            <a:ext cx="337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Strong Methylation = Low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54442" y="6352144"/>
            <a:ext cx="355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Weak Methylation = High </a:t>
            </a:r>
            <a:r>
              <a:rPr lang="en-US" dirty="0" err="1" smtClean="0">
                <a:solidFill>
                  <a:srgbClr val="FFFFFF"/>
                </a:solidFill>
              </a:rPr>
              <a:t>CpGo</a:t>
            </a:r>
            <a:r>
              <a:rPr lang="en-US" dirty="0" smtClean="0">
                <a:solidFill>
                  <a:srgbClr val="FFFFFF"/>
                </a:solidFill>
              </a:rPr>
              <a:t>/e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 METHYLATION - </a:t>
            </a:r>
            <a:r>
              <a:rPr lang="en-US" i="1" dirty="0" smtClean="0"/>
              <a:t>IN SILICO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5539489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rgbClr val="FFFFFF"/>
                </a:solidFill>
              </a:rPr>
              <a:t>Dimond</a:t>
            </a:r>
            <a:r>
              <a:rPr lang="en-US" sz="800" dirty="0" smtClean="0">
                <a:solidFill>
                  <a:srgbClr val="FFFFFF"/>
                </a:solidFill>
              </a:rPr>
              <a:t> and Roberts 2015</a:t>
            </a:r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3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1814436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2775" y="3452405"/>
            <a:ext cx="8039802" cy="7371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2775" y="5561688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nk_set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30" y="621321"/>
            <a:ext cx="8577072" cy="3241049"/>
          </a:xfrm>
          <a:prstGeom prst="rect">
            <a:avLst/>
          </a:prstGeom>
        </p:spPr>
      </p:pic>
      <p:pic>
        <p:nvPicPr>
          <p:cNvPr id="8" name="Picture 7" descr="Fig1_pH_pCO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/>
          <a:stretch/>
        </p:blipFill>
        <p:spPr>
          <a:xfrm>
            <a:off x="302330" y="3811663"/>
            <a:ext cx="4275431" cy="2926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1197" y="3907366"/>
            <a:ext cx="44496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Experimental Exposure:</a:t>
            </a:r>
          </a:p>
          <a:p>
            <a:r>
              <a:rPr lang="en-US" dirty="0" smtClean="0"/>
              <a:t>6 week exposure of clonal fragments</a:t>
            </a:r>
          </a:p>
          <a:p>
            <a:r>
              <a:rPr lang="en-US" i="1" dirty="0" smtClean="0"/>
              <a:t>M. capitata </a:t>
            </a:r>
            <a:r>
              <a:rPr lang="en-US" dirty="0" smtClean="0"/>
              <a:t>and </a:t>
            </a:r>
            <a:r>
              <a:rPr lang="en-US" i="1" dirty="0" smtClean="0"/>
              <a:t>P. damicornis</a:t>
            </a:r>
          </a:p>
          <a:p>
            <a:endParaRPr lang="en-US" i="1" dirty="0"/>
          </a:p>
          <a:p>
            <a:r>
              <a:rPr lang="en-US" dirty="0" smtClean="0"/>
              <a:t>Response variables:</a:t>
            </a:r>
          </a:p>
          <a:p>
            <a:r>
              <a:rPr lang="en-US" dirty="0"/>
              <a:t>Cellular Phenotype - Metabolomics (</a:t>
            </a:r>
            <a:r>
              <a:rPr lang="en-US" baseline="30000" dirty="0"/>
              <a:t>1</a:t>
            </a:r>
            <a:r>
              <a:rPr lang="en-US" dirty="0"/>
              <a:t>H-NMR)</a:t>
            </a:r>
          </a:p>
          <a:p>
            <a:r>
              <a:rPr lang="en-US" dirty="0" smtClean="0"/>
              <a:t>Growth - Buoyant weight</a:t>
            </a:r>
          </a:p>
          <a:p>
            <a:r>
              <a:rPr lang="en-US" dirty="0" smtClean="0"/>
              <a:t>DNA Methylation - spectrophotometric MDIP </a:t>
            </a:r>
            <a:r>
              <a:rPr lang="en-US" dirty="0"/>
              <a:t>	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811"/>
          </a:xfrm>
        </p:spPr>
        <p:txBody>
          <a:bodyPr>
            <a:normAutofit fontScale="90000"/>
          </a:bodyPr>
          <a:lstStyle/>
          <a:p>
            <a:r>
              <a:rPr lang="en-US" dirty="0"/>
              <a:t>PLASTICITY AND DNA METHYLATION</a:t>
            </a:r>
          </a:p>
        </p:txBody>
      </p:sp>
      <p:pic>
        <p:nvPicPr>
          <p:cNvPr id="2" name="Picture 1" descr="montipora-capitata-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6"/>
          <a:stretch/>
        </p:blipFill>
        <p:spPr>
          <a:xfrm>
            <a:off x="4759626" y="4526948"/>
            <a:ext cx="1896134" cy="1832620"/>
          </a:xfrm>
          <a:prstGeom prst="rect">
            <a:avLst/>
          </a:prstGeom>
        </p:spPr>
      </p:pic>
      <p:pic>
        <p:nvPicPr>
          <p:cNvPr id="3" name="Picture 2" descr="pocillopora-damicornis-1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r="12000"/>
          <a:stretch/>
        </p:blipFill>
        <p:spPr>
          <a:xfrm>
            <a:off x="6884833" y="4540771"/>
            <a:ext cx="2066600" cy="1818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2807" y="4153070"/>
            <a:ext cx="206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Montipora capitata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412" y="4153070"/>
            <a:ext cx="236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Pocillopora damicornis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study of phenomena and mechanisms that cause chromosome-bound, heritable (both mitotically and/or </a:t>
            </a:r>
            <a:r>
              <a:rPr lang="en-US" dirty="0" err="1"/>
              <a:t>meiotically</a:t>
            </a:r>
            <a:r>
              <a:rPr lang="en-US" dirty="0"/>
              <a:t>) changes to gene expression that are not dependent on changes to DNA sequence </a:t>
            </a:r>
            <a:r>
              <a:rPr lang="en-US" sz="1600" dirty="0" smtClean="0"/>
              <a:t>(</a:t>
            </a:r>
            <a:r>
              <a:rPr lang="en-US" sz="1600" i="1" dirty="0" err="1" smtClean="0"/>
              <a:t>sensu</a:t>
            </a:r>
            <a:r>
              <a:rPr lang="en-US" sz="1600" dirty="0" smtClean="0"/>
              <a:t> Deans </a:t>
            </a:r>
            <a:r>
              <a:rPr lang="en-US" sz="1600" dirty="0"/>
              <a:t>&amp; </a:t>
            </a:r>
            <a:r>
              <a:rPr lang="en-US" sz="1600" dirty="0" err="1"/>
              <a:t>Maggert</a:t>
            </a:r>
            <a:r>
              <a:rPr lang="en-US" sz="1600" dirty="0"/>
              <a:t> 2015). </a:t>
            </a:r>
            <a:endParaRPr lang="en-US" sz="1600" dirty="0" smtClean="0"/>
          </a:p>
          <a:p>
            <a:endParaRPr lang="en-US" dirty="0"/>
          </a:p>
          <a:p>
            <a:r>
              <a:rPr lang="en-US" dirty="0"/>
              <a:t>broader sense of “epigenetics” </a:t>
            </a:r>
            <a:r>
              <a:rPr lang="en-US" dirty="0" smtClean="0"/>
              <a:t>- long </a:t>
            </a:r>
            <a:r>
              <a:rPr lang="en-US" dirty="0"/>
              <a:t>term alterations in the transcriptional potential of a cell that are not necessarily </a:t>
            </a:r>
            <a:r>
              <a:rPr lang="en-US" dirty="0"/>
              <a:t>heritable </a:t>
            </a:r>
            <a:r>
              <a:rPr lang="en-US" sz="1600" dirty="0" smtClean="0"/>
              <a:t>(see Metzger </a:t>
            </a:r>
            <a:r>
              <a:rPr lang="en-US" sz="1600" dirty="0"/>
              <a:t>&amp; Schulte 2016).  </a:t>
            </a:r>
          </a:p>
        </p:txBody>
      </p:sp>
    </p:spTree>
    <p:extLst>
      <p:ext uri="{BB962C8B-B14F-4D97-AF65-F5344CB8AC3E}">
        <p14:creationId xmlns:p14="http://schemas.microsoft.com/office/powerpoint/2010/main" val="158430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ASSESSING PLASTICITY AND METHYLATION</a:t>
            </a:r>
            <a:endParaRPr lang="en-US" dirty="0"/>
          </a:p>
        </p:txBody>
      </p:sp>
      <p:pic>
        <p:nvPicPr>
          <p:cNvPr id="3" name="Picture 2" descr="plasti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75" y="692810"/>
            <a:ext cx="6346518" cy="61651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090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127" y="0"/>
            <a:ext cx="9158127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PLASTICITY IN METABOLOMIC PROFILES</a:t>
            </a:r>
            <a:endParaRPr lang="en-US" dirty="0"/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Rectangle 13"/>
          <p:cNvSpPr/>
          <p:nvPr/>
        </p:nvSpPr>
        <p:spPr>
          <a:xfrm>
            <a:off x="635047" y="3418023"/>
            <a:ext cx="7755679" cy="313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FIgX_Metabolomics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TextBox 20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6599" y="630047"/>
            <a:ext cx="6097402" cy="25225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7864" y="2989025"/>
            <a:ext cx="24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Q</a:t>
            </a:r>
            <a:r>
              <a:rPr lang="en-US" sz="1200" baseline="30000" dirty="0" smtClean="0">
                <a:solidFill>
                  <a:srgbClr val="FFFFFF"/>
                </a:solidFill>
              </a:rPr>
              <a:t>2</a:t>
            </a:r>
            <a:r>
              <a:rPr lang="en-US" sz="1200" dirty="0" smtClean="0">
                <a:solidFill>
                  <a:srgbClr val="FFFFFF"/>
                </a:solidFill>
              </a:rPr>
              <a:t> represents model accuracy and 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p value tests against null distribution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3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127" y="0"/>
            <a:ext cx="9158128" cy="692811"/>
          </a:xfrm>
        </p:spPr>
        <p:txBody>
          <a:bodyPr>
            <a:normAutofit fontScale="90000"/>
          </a:bodyPr>
          <a:lstStyle/>
          <a:p>
            <a:r>
              <a:rPr lang="en-US" dirty="0"/>
              <a:t>PLASTICITY IN METABOLOMIC PROFILES</a:t>
            </a:r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Rectangle 13"/>
          <p:cNvSpPr/>
          <p:nvPr/>
        </p:nvSpPr>
        <p:spPr>
          <a:xfrm>
            <a:off x="635047" y="3418023"/>
            <a:ext cx="7755679" cy="313431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FIgX_Metabolomics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" name="TextBox 16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0491" y="688443"/>
            <a:ext cx="3053510" cy="252257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864" y="2989025"/>
            <a:ext cx="24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Q</a:t>
            </a:r>
            <a:r>
              <a:rPr lang="en-US" sz="1200" baseline="30000" dirty="0" smtClean="0">
                <a:solidFill>
                  <a:srgbClr val="FFFFFF"/>
                </a:solidFill>
              </a:rPr>
              <a:t>2</a:t>
            </a:r>
            <a:r>
              <a:rPr lang="en-US" sz="1200" dirty="0" smtClean="0">
                <a:solidFill>
                  <a:srgbClr val="FFFFFF"/>
                </a:solidFill>
              </a:rPr>
              <a:t> represents model accuracy and 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p value tests against null distribution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2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29873" cy="692811"/>
          </a:xfrm>
        </p:spPr>
        <p:txBody>
          <a:bodyPr>
            <a:normAutofit fontScale="90000"/>
          </a:bodyPr>
          <a:lstStyle/>
          <a:p>
            <a:r>
              <a:rPr lang="en-US" dirty="0"/>
              <a:t>PLASTICITY IN METABOLOMIC PROFILES</a:t>
            </a:r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Rectangle 13"/>
          <p:cNvSpPr/>
          <p:nvPr/>
        </p:nvSpPr>
        <p:spPr>
          <a:xfrm>
            <a:off x="635047" y="3418023"/>
            <a:ext cx="7755679" cy="313431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gX_Metabolomics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6" name="TextBox 15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864" y="2989025"/>
            <a:ext cx="24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Q</a:t>
            </a:r>
            <a:r>
              <a:rPr lang="en-US" sz="1200" baseline="30000" dirty="0" smtClean="0">
                <a:solidFill>
                  <a:srgbClr val="FFFFFF"/>
                </a:solidFill>
              </a:rPr>
              <a:t>2</a:t>
            </a:r>
            <a:r>
              <a:rPr lang="en-US" sz="1200" dirty="0" smtClean="0">
                <a:solidFill>
                  <a:srgbClr val="FFFFFF"/>
                </a:solidFill>
              </a:rPr>
              <a:t> represents model accuracy and 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p value tests against null distribution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0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PLASTICITY IN </a:t>
            </a:r>
            <a:r>
              <a:rPr lang="en-US" dirty="0" smtClean="0"/>
              <a:t>GROWTH</a:t>
            </a:r>
            <a:endParaRPr lang="en-US" dirty="0"/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Rectangle 13"/>
          <p:cNvSpPr/>
          <p:nvPr/>
        </p:nvSpPr>
        <p:spPr>
          <a:xfrm>
            <a:off x="4512887" y="3418023"/>
            <a:ext cx="3877839" cy="313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682" y="534176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S: p </a:t>
            </a:r>
            <a:r>
              <a:rPr lang="en-US" sz="1200" dirty="0">
                <a:solidFill>
                  <a:schemeClr val="bg1"/>
                </a:solidFill>
              </a:rPr>
              <a:t>&lt; </a:t>
            </a:r>
            <a:r>
              <a:rPr lang="en-US" sz="1200" dirty="0" smtClean="0">
                <a:solidFill>
                  <a:schemeClr val="bg1"/>
                </a:solidFill>
              </a:rPr>
              <a:t>0.0001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T: p&lt;0.01</a:t>
            </a:r>
          </a:p>
        </p:txBody>
      </p:sp>
      <p:pic>
        <p:nvPicPr>
          <p:cNvPr id="15" name="Picture 14" descr="FIgX_Metabolomics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" name="TextBox 16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5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X_Metabolomic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PLASTICITY AND DNA METHYLATION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/>
          <p:cNvSpPr txBox="1"/>
          <p:nvPr/>
        </p:nvSpPr>
        <p:spPr>
          <a:xfrm>
            <a:off x="3922682" y="534176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S: p </a:t>
            </a:r>
            <a:r>
              <a:rPr lang="en-US" sz="1200" dirty="0">
                <a:solidFill>
                  <a:srgbClr val="FFFFFF"/>
                </a:solidFill>
              </a:rPr>
              <a:t>&lt; </a:t>
            </a:r>
            <a:r>
              <a:rPr lang="en-US" sz="1200" dirty="0" smtClean="0">
                <a:solidFill>
                  <a:srgbClr val="FFFFFF"/>
                </a:solidFill>
              </a:rPr>
              <a:t>0.0001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T: p&lt;0.01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8590" y="540278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SxT</a:t>
            </a:r>
            <a:r>
              <a:rPr lang="en-US" sz="1200" dirty="0" smtClean="0">
                <a:solidFill>
                  <a:srgbClr val="FFFFFF"/>
                </a:solidFill>
              </a:rPr>
              <a:t>:  p=0.04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8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X_Metabolomic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" y="698167"/>
            <a:ext cx="9144000" cy="2276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PLASTICITY AND DNA METHYLATION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866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=0.788, p &lt; 0.01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7159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0.153,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6071" y="2379344"/>
            <a:ext cx="955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Q</a:t>
            </a:r>
            <a:r>
              <a:rPr lang="en-US" sz="800" baseline="30000" dirty="0">
                <a:solidFill>
                  <a:srgbClr val="000000"/>
                </a:solidFill>
              </a:rPr>
              <a:t>2</a:t>
            </a:r>
            <a:r>
              <a:rPr lang="en-US" sz="800" dirty="0">
                <a:solidFill>
                  <a:srgbClr val="000000"/>
                </a:solidFill>
              </a:rPr>
              <a:t>=</a:t>
            </a:r>
            <a:r>
              <a:rPr lang="en-US" sz="800" dirty="0" smtClean="0">
                <a:solidFill>
                  <a:srgbClr val="000000"/>
                </a:solidFill>
              </a:rPr>
              <a:t>0.353, </a:t>
            </a:r>
            <a:r>
              <a:rPr lang="en-US" sz="800" dirty="0">
                <a:solidFill>
                  <a:srgbClr val="000000"/>
                </a:solidFill>
              </a:rPr>
              <a:t>p &lt; 0.01 </a:t>
            </a:r>
          </a:p>
        </p:txBody>
      </p:sp>
      <p:pic>
        <p:nvPicPr>
          <p:cNvPr id="12" name="Picture 11" descr="Fig1_Growth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2" y="3680429"/>
            <a:ext cx="2921000" cy="262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Fig3_Methylation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70" y="3680429"/>
            <a:ext cx="2857500" cy="2628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/>
          <p:cNvSpPr txBox="1"/>
          <p:nvPr/>
        </p:nvSpPr>
        <p:spPr>
          <a:xfrm>
            <a:off x="3922682" y="534176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S: p </a:t>
            </a:r>
            <a:r>
              <a:rPr lang="en-US" sz="1200" dirty="0">
                <a:solidFill>
                  <a:srgbClr val="FFFFFF"/>
                </a:solidFill>
              </a:rPr>
              <a:t>&lt; </a:t>
            </a:r>
            <a:r>
              <a:rPr lang="en-US" sz="1200" dirty="0" smtClean="0">
                <a:solidFill>
                  <a:srgbClr val="FFFFFF"/>
                </a:solidFill>
              </a:rPr>
              <a:t>0.0001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T: p&lt;0.01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8590" y="540278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SxT</a:t>
            </a:r>
            <a:r>
              <a:rPr lang="en-US" sz="1200" dirty="0" smtClean="0">
                <a:solidFill>
                  <a:srgbClr val="FFFFFF"/>
                </a:solidFill>
              </a:rPr>
              <a:t>:  p=0.04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4127" y="2974602"/>
            <a:ext cx="915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Dynamic DNA methylation is linked to greater phenotypic plasticity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2316" y="6622535"/>
            <a:ext cx="1327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Putnam et al 2016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9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HERITABILITY OF DNA METHYLATION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" y="857766"/>
            <a:ext cx="8181975" cy="53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428433" y="6066577"/>
            <a:ext cx="3451949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b="1" dirty="0">
                <a:latin typeface="Arial" charset="0"/>
              </a:rPr>
              <a:t>Taiping Chen et al. Mol. Cell. Biol. 2003;23:5594-5605</a:t>
            </a:r>
          </a:p>
        </p:txBody>
      </p:sp>
      <p:sp>
        <p:nvSpPr>
          <p:cNvPr id="7" name="Freeform 6"/>
          <p:cNvSpPr/>
          <p:nvPr/>
        </p:nvSpPr>
        <p:spPr>
          <a:xfrm>
            <a:off x="592667" y="3945467"/>
            <a:ext cx="5503333" cy="2270403"/>
          </a:xfrm>
          <a:custGeom>
            <a:avLst/>
            <a:gdLst>
              <a:gd name="connsiteX0" fmla="*/ 5317066 w 5503333"/>
              <a:gd name="connsiteY0" fmla="*/ 177800 h 2270403"/>
              <a:gd name="connsiteX1" fmla="*/ 5317066 w 5503333"/>
              <a:gd name="connsiteY1" fmla="*/ 177800 h 2270403"/>
              <a:gd name="connsiteX2" fmla="*/ 5444066 w 5503333"/>
              <a:gd name="connsiteY2" fmla="*/ 186266 h 2270403"/>
              <a:gd name="connsiteX3" fmla="*/ 5494866 w 5503333"/>
              <a:gd name="connsiteY3" fmla="*/ 203200 h 2270403"/>
              <a:gd name="connsiteX4" fmla="*/ 5503333 w 5503333"/>
              <a:gd name="connsiteY4" fmla="*/ 228600 h 2270403"/>
              <a:gd name="connsiteX5" fmla="*/ 5494866 w 5503333"/>
              <a:gd name="connsiteY5" fmla="*/ 347133 h 2270403"/>
              <a:gd name="connsiteX6" fmla="*/ 5477933 w 5503333"/>
              <a:gd name="connsiteY6" fmla="*/ 397933 h 2270403"/>
              <a:gd name="connsiteX7" fmla="*/ 5444066 w 5503333"/>
              <a:gd name="connsiteY7" fmla="*/ 431800 h 2270403"/>
              <a:gd name="connsiteX8" fmla="*/ 5393266 w 5503333"/>
              <a:gd name="connsiteY8" fmla="*/ 474133 h 2270403"/>
              <a:gd name="connsiteX9" fmla="*/ 5359400 w 5503333"/>
              <a:gd name="connsiteY9" fmla="*/ 516466 h 2270403"/>
              <a:gd name="connsiteX10" fmla="*/ 5325533 w 5503333"/>
              <a:gd name="connsiteY10" fmla="*/ 550333 h 2270403"/>
              <a:gd name="connsiteX11" fmla="*/ 5308600 w 5503333"/>
              <a:gd name="connsiteY11" fmla="*/ 575733 h 2270403"/>
              <a:gd name="connsiteX12" fmla="*/ 5266266 w 5503333"/>
              <a:gd name="connsiteY12" fmla="*/ 609600 h 2270403"/>
              <a:gd name="connsiteX13" fmla="*/ 5240866 w 5503333"/>
              <a:gd name="connsiteY13" fmla="*/ 1176866 h 2270403"/>
              <a:gd name="connsiteX14" fmla="*/ 5232400 w 5503333"/>
              <a:gd name="connsiteY14" fmla="*/ 1210733 h 2270403"/>
              <a:gd name="connsiteX15" fmla="*/ 5223933 w 5503333"/>
              <a:gd name="connsiteY15" fmla="*/ 1253066 h 2270403"/>
              <a:gd name="connsiteX16" fmla="*/ 5215466 w 5503333"/>
              <a:gd name="connsiteY16" fmla="*/ 1286933 h 2270403"/>
              <a:gd name="connsiteX17" fmla="*/ 5207000 w 5503333"/>
              <a:gd name="connsiteY17" fmla="*/ 1329266 h 2270403"/>
              <a:gd name="connsiteX18" fmla="*/ 5190066 w 5503333"/>
              <a:gd name="connsiteY18" fmla="*/ 1363133 h 2270403"/>
              <a:gd name="connsiteX19" fmla="*/ 5173133 w 5503333"/>
              <a:gd name="connsiteY19" fmla="*/ 1481666 h 2270403"/>
              <a:gd name="connsiteX20" fmla="*/ 5139266 w 5503333"/>
              <a:gd name="connsiteY20" fmla="*/ 1540933 h 2270403"/>
              <a:gd name="connsiteX21" fmla="*/ 5113866 w 5503333"/>
              <a:gd name="connsiteY21" fmla="*/ 1583266 h 2270403"/>
              <a:gd name="connsiteX22" fmla="*/ 5088466 w 5503333"/>
              <a:gd name="connsiteY22" fmla="*/ 1642533 h 2270403"/>
              <a:gd name="connsiteX23" fmla="*/ 5063066 w 5503333"/>
              <a:gd name="connsiteY23" fmla="*/ 1701800 h 2270403"/>
              <a:gd name="connsiteX24" fmla="*/ 5054600 w 5503333"/>
              <a:gd name="connsiteY24" fmla="*/ 1735666 h 2270403"/>
              <a:gd name="connsiteX25" fmla="*/ 4978400 w 5503333"/>
              <a:gd name="connsiteY25" fmla="*/ 1820333 h 2270403"/>
              <a:gd name="connsiteX26" fmla="*/ 4961466 w 5503333"/>
              <a:gd name="connsiteY26" fmla="*/ 1845733 h 2270403"/>
              <a:gd name="connsiteX27" fmla="*/ 4953000 w 5503333"/>
              <a:gd name="connsiteY27" fmla="*/ 1871133 h 2270403"/>
              <a:gd name="connsiteX28" fmla="*/ 4893733 w 5503333"/>
              <a:gd name="connsiteY28" fmla="*/ 1955800 h 2270403"/>
              <a:gd name="connsiteX29" fmla="*/ 4876800 w 5503333"/>
              <a:gd name="connsiteY29" fmla="*/ 1981200 h 2270403"/>
              <a:gd name="connsiteX30" fmla="*/ 4834466 w 5503333"/>
              <a:gd name="connsiteY30" fmla="*/ 2048933 h 2270403"/>
              <a:gd name="connsiteX31" fmla="*/ 4800600 w 5503333"/>
              <a:gd name="connsiteY31" fmla="*/ 2125133 h 2270403"/>
              <a:gd name="connsiteX32" fmla="*/ 4792133 w 5503333"/>
              <a:gd name="connsiteY32" fmla="*/ 2150533 h 2270403"/>
              <a:gd name="connsiteX33" fmla="*/ 4741333 w 5503333"/>
              <a:gd name="connsiteY33" fmla="*/ 2184400 h 2270403"/>
              <a:gd name="connsiteX34" fmla="*/ 4715933 w 5503333"/>
              <a:gd name="connsiteY34" fmla="*/ 2201333 h 2270403"/>
              <a:gd name="connsiteX35" fmla="*/ 4682066 w 5503333"/>
              <a:gd name="connsiteY35" fmla="*/ 2209800 h 2270403"/>
              <a:gd name="connsiteX36" fmla="*/ 4622800 w 5503333"/>
              <a:gd name="connsiteY36" fmla="*/ 2235200 h 2270403"/>
              <a:gd name="connsiteX37" fmla="*/ 4580466 w 5503333"/>
              <a:gd name="connsiteY37" fmla="*/ 2243666 h 2270403"/>
              <a:gd name="connsiteX38" fmla="*/ 4546600 w 5503333"/>
              <a:gd name="connsiteY38" fmla="*/ 2252133 h 2270403"/>
              <a:gd name="connsiteX39" fmla="*/ 3928533 w 5503333"/>
              <a:gd name="connsiteY39" fmla="*/ 2243666 h 2270403"/>
              <a:gd name="connsiteX40" fmla="*/ 3793066 w 5503333"/>
              <a:gd name="connsiteY40" fmla="*/ 2226733 h 2270403"/>
              <a:gd name="connsiteX41" fmla="*/ 3522133 w 5503333"/>
              <a:gd name="connsiteY41" fmla="*/ 2218266 h 2270403"/>
              <a:gd name="connsiteX42" fmla="*/ 2946400 w 5503333"/>
              <a:gd name="connsiteY42" fmla="*/ 2226733 h 2270403"/>
              <a:gd name="connsiteX43" fmla="*/ 2912533 w 5503333"/>
              <a:gd name="connsiteY43" fmla="*/ 2235200 h 2270403"/>
              <a:gd name="connsiteX44" fmla="*/ 2794000 w 5503333"/>
              <a:gd name="connsiteY44" fmla="*/ 2252133 h 2270403"/>
              <a:gd name="connsiteX45" fmla="*/ 2768600 w 5503333"/>
              <a:gd name="connsiteY45" fmla="*/ 2260600 h 2270403"/>
              <a:gd name="connsiteX46" fmla="*/ 2548466 w 5503333"/>
              <a:gd name="connsiteY46" fmla="*/ 2260600 h 2270403"/>
              <a:gd name="connsiteX47" fmla="*/ 2497666 w 5503333"/>
              <a:gd name="connsiteY47" fmla="*/ 2252133 h 2270403"/>
              <a:gd name="connsiteX48" fmla="*/ 2472266 w 5503333"/>
              <a:gd name="connsiteY48" fmla="*/ 2243666 h 2270403"/>
              <a:gd name="connsiteX49" fmla="*/ 2421466 w 5503333"/>
              <a:gd name="connsiteY49" fmla="*/ 2235200 h 2270403"/>
              <a:gd name="connsiteX50" fmla="*/ 2370666 w 5503333"/>
              <a:gd name="connsiteY50" fmla="*/ 2218266 h 2270403"/>
              <a:gd name="connsiteX51" fmla="*/ 2345266 w 5503333"/>
              <a:gd name="connsiteY51" fmla="*/ 2209800 h 2270403"/>
              <a:gd name="connsiteX52" fmla="*/ 2159000 w 5503333"/>
              <a:gd name="connsiteY52" fmla="*/ 2192866 h 2270403"/>
              <a:gd name="connsiteX53" fmla="*/ 2082800 w 5503333"/>
              <a:gd name="connsiteY53" fmla="*/ 2167466 h 2270403"/>
              <a:gd name="connsiteX54" fmla="*/ 1981200 w 5503333"/>
              <a:gd name="connsiteY54" fmla="*/ 2159000 h 2270403"/>
              <a:gd name="connsiteX55" fmla="*/ 1845733 w 5503333"/>
              <a:gd name="connsiteY55" fmla="*/ 2133600 h 2270403"/>
              <a:gd name="connsiteX56" fmla="*/ 1710266 w 5503333"/>
              <a:gd name="connsiteY56" fmla="*/ 2099733 h 2270403"/>
              <a:gd name="connsiteX57" fmla="*/ 1557866 w 5503333"/>
              <a:gd name="connsiteY57" fmla="*/ 2040466 h 2270403"/>
              <a:gd name="connsiteX58" fmla="*/ 1447800 w 5503333"/>
              <a:gd name="connsiteY58" fmla="*/ 2006600 h 2270403"/>
              <a:gd name="connsiteX59" fmla="*/ 1219200 w 5503333"/>
              <a:gd name="connsiteY59" fmla="*/ 1930400 h 2270403"/>
              <a:gd name="connsiteX60" fmla="*/ 1117600 w 5503333"/>
              <a:gd name="connsiteY60" fmla="*/ 1905000 h 2270403"/>
              <a:gd name="connsiteX61" fmla="*/ 1016000 w 5503333"/>
              <a:gd name="connsiteY61" fmla="*/ 1896533 h 2270403"/>
              <a:gd name="connsiteX62" fmla="*/ 668866 w 5503333"/>
              <a:gd name="connsiteY62" fmla="*/ 1879600 h 2270403"/>
              <a:gd name="connsiteX63" fmla="*/ 575733 w 5503333"/>
              <a:gd name="connsiteY63" fmla="*/ 1828800 h 2270403"/>
              <a:gd name="connsiteX64" fmla="*/ 499533 w 5503333"/>
              <a:gd name="connsiteY64" fmla="*/ 1786466 h 2270403"/>
              <a:gd name="connsiteX65" fmla="*/ 423333 w 5503333"/>
              <a:gd name="connsiteY65" fmla="*/ 1693333 h 2270403"/>
              <a:gd name="connsiteX66" fmla="*/ 338666 w 5503333"/>
              <a:gd name="connsiteY66" fmla="*/ 1600200 h 2270403"/>
              <a:gd name="connsiteX67" fmla="*/ 296333 w 5503333"/>
              <a:gd name="connsiteY67" fmla="*/ 1549400 h 2270403"/>
              <a:gd name="connsiteX68" fmla="*/ 177800 w 5503333"/>
              <a:gd name="connsiteY68" fmla="*/ 1473200 h 2270403"/>
              <a:gd name="connsiteX69" fmla="*/ 127000 w 5503333"/>
              <a:gd name="connsiteY69" fmla="*/ 1405466 h 2270403"/>
              <a:gd name="connsiteX70" fmla="*/ 101600 w 5503333"/>
              <a:gd name="connsiteY70" fmla="*/ 1270000 h 2270403"/>
              <a:gd name="connsiteX71" fmla="*/ 59266 w 5503333"/>
              <a:gd name="connsiteY71" fmla="*/ 1202266 h 2270403"/>
              <a:gd name="connsiteX72" fmla="*/ 25400 w 5503333"/>
              <a:gd name="connsiteY72" fmla="*/ 1117600 h 2270403"/>
              <a:gd name="connsiteX73" fmla="*/ 16933 w 5503333"/>
              <a:gd name="connsiteY73" fmla="*/ 1075266 h 2270403"/>
              <a:gd name="connsiteX74" fmla="*/ 0 w 5503333"/>
              <a:gd name="connsiteY74" fmla="*/ 1024466 h 2270403"/>
              <a:gd name="connsiteX75" fmla="*/ 16933 w 5503333"/>
              <a:gd name="connsiteY75" fmla="*/ 753533 h 2270403"/>
              <a:gd name="connsiteX76" fmla="*/ 59266 w 5503333"/>
              <a:gd name="connsiteY76" fmla="*/ 651933 h 2270403"/>
              <a:gd name="connsiteX77" fmla="*/ 84666 w 5503333"/>
              <a:gd name="connsiteY77" fmla="*/ 592666 h 2270403"/>
              <a:gd name="connsiteX78" fmla="*/ 118533 w 5503333"/>
              <a:gd name="connsiteY78" fmla="*/ 558800 h 2270403"/>
              <a:gd name="connsiteX79" fmla="*/ 135466 w 5503333"/>
              <a:gd name="connsiteY79" fmla="*/ 524933 h 2270403"/>
              <a:gd name="connsiteX80" fmla="*/ 203200 w 5503333"/>
              <a:gd name="connsiteY80" fmla="*/ 457200 h 2270403"/>
              <a:gd name="connsiteX81" fmla="*/ 220133 w 5503333"/>
              <a:gd name="connsiteY81" fmla="*/ 440266 h 2270403"/>
              <a:gd name="connsiteX82" fmla="*/ 313266 w 5503333"/>
              <a:gd name="connsiteY82" fmla="*/ 414866 h 2270403"/>
              <a:gd name="connsiteX83" fmla="*/ 397933 w 5503333"/>
              <a:gd name="connsiteY83" fmla="*/ 364066 h 2270403"/>
              <a:gd name="connsiteX84" fmla="*/ 431800 w 5503333"/>
              <a:gd name="connsiteY84" fmla="*/ 355600 h 2270403"/>
              <a:gd name="connsiteX85" fmla="*/ 482600 w 5503333"/>
              <a:gd name="connsiteY85" fmla="*/ 347133 h 2270403"/>
              <a:gd name="connsiteX86" fmla="*/ 524933 w 5503333"/>
              <a:gd name="connsiteY86" fmla="*/ 338666 h 2270403"/>
              <a:gd name="connsiteX87" fmla="*/ 753533 w 5503333"/>
              <a:gd name="connsiteY87" fmla="*/ 347133 h 2270403"/>
              <a:gd name="connsiteX88" fmla="*/ 821266 w 5503333"/>
              <a:gd name="connsiteY88" fmla="*/ 355600 h 2270403"/>
              <a:gd name="connsiteX89" fmla="*/ 1202266 w 5503333"/>
              <a:gd name="connsiteY89" fmla="*/ 347133 h 2270403"/>
              <a:gd name="connsiteX90" fmla="*/ 1253066 w 5503333"/>
              <a:gd name="connsiteY90" fmla="*/ 237066 h 2270403"/>
              <a:gd name="connsiteX91" fmla="*/ 1261533 w 5503333"/>
              <a:gd name="connsiteY91" fmla="*/ 203200 h 2270403"/>
              <a:gd name="connsiteX92" fmla="*/ 1270000 w 5503333"/>
              <a:gd name="connsiteY92" fmla="*/ 160866 h 2270403"/>
              <a:gd name="connsiteX93" fmla="*/ 1286933 w 5503333"/>
              <a:gd name="connsiteY93" fmla="*/ 135466 h 2270403"/>
              <a:gd name="connsiteX94" fmla="*/ 1295400 w 5503333"/>
              <a:gd name="connsiteY94" fmla="*/ 101600 h 2270403"/>
              <a:gd name="connsiteX95" fmla="*/ 1363133 w 5503333"/>
              <a:gd name="connsiteY95" fmla="*/ 59266 h 2270403"/>
              <a:gd name="connsiteX96" fmla="*/ 1388533 w 5503333"/>
              <a:gd name="connsiteY96" fmla="*/ 50800 h 2270403"/>
              <a:gd name="connsiteX97" fmla="*/ 1405466 w 5503333"/>
              <a:gd name="connsiteY97" fmla="*/ 25400 h 2270403"/>
              <a:gd name="connsiteX98" fmla="*/ 1430866 w 5503333"/>
              <a:gd name="connsiteY98" fmla="*/ 16933 h 2270403"/>
              <a:gd name="connsiteX99" fmla="*/ 1549400 w 5503333"/>
              <a:gd name="connsiteY99" fmla="*/ 0 h 2270403"/>
              <a:gd name="connsiteX100" fmla="*/ 1710266 w 5503333"/>
              <a:gd name="connsiteY100" fmla="*/ 8466 h 2270403"/>
              <a:gd name="connsiteX101" fmla="*/ 1761066 w 5503333"/>
              <a:gd name="connsiteY101" fmla="*/ 33866 h 2270403"/>
              <a:gd name="connsiteX102" fmla="*/ 1828800 w 5503333"/>
              <a:gd name="connsiteY102" fmla="*/ 76200 h 2270403"/>
              <a:gd name="connsiteX103" fmla="*/ 1854200 w 5503333"/>
              <a:gd name="connsiteY103" fmla="*/ 84666 h 2270403"/>
              <a:gd name="connsiteX104" fmla="*/ 1888066 w 5503333"/>
              <a:gd name="connsiteY104" fmla="*/ 101600 h 2270403"/>
              <a:gd name="connsiteX105" fmla="*/ 1972733 w 5503333"/>
              <a:gd name="connsiteY105" fmla="*/ 135466 h 2270403"/>
              <a:gd name="connsiteX106" fmla="*/ 2006600 w 5503333"/>
              <a:gd name="connsiteY106" fmla="*/ 169333 h 2270403"/>
              <a:gd name="connsiteX107" fmla="*/ 2048933 w 5503333"/>
              <a:gd name="connsiteY107" fmla="*/ 203200 h 2270403"/>
              <a:gd name="connsiteX108" fmla="*/ 2159000 w 5503333"/>
              <a:gd name="connsiteY108" fmla="*/ 321733 h 2270403"/>
              <a:gd name="connsiteX109" fmla="*/ 2319866 w 5503333"/>
              <a:gd name="connsiteY109" fmla="*/ 364066 h 2270403"/>
              <a:gd name="connsiteX110" fmla="*/ 2370666 w 5503333"/>
              <a:gd name="connsiteY110" fmla="*/ 372533 h 2270403"/>
              <a:gd name="connsiteX111" fmla="*/ 2489200 w 5503333"/>
              <a:gd name="connsiteY111" fmla="*/ 389466 h 2270403"/>
              <a:gd name="connsiteX112" fmla="*/ 2548466 w 5503333"/>
              <a:gd name="connsiteY112" fmla="*/ 423333 h 2270403"/>
              <a:gd name="connsiteX113" fmla="*/ 2565400 w 5503333"/>
              <a:gd name="connsiteY113" fmla="*/ 440266 h 2270403"/>
              <a:gd name="connsiteX114" fmla="*/ 2794000 w 5503333"/>
              <a:gd name="connsiteY114" fmla="*/ 448733 h 2270403"/>
              <a:gd name="connsiteX115" fmla="*/ 3208866 w 5503333"/>
              <a:gd name="connsiteY115" fmla="*/ 440266 h 2270403"/>
              <a:gd name="connsiteX116" fmla="*/ 3276600 w 5503333"/>
              <a:gd name="connsiteY116" fmla="*/ 431800 h 2270403"/>
              <a:gd name="connsiteX117" fmla="*/ 3352800 w 5503333"/>
              <a:gd name="connsiteY117" fmla="*/ 423333 h 2270403"/>
              <a:gd name="connsiteX118" fmla="*/ 3412066 w 5503333"/>
              <a:gd name="connsiteY118" fmla="*/ 414866 h 2270403"/>
              <a:gd name="connsiteX119" fmla="*/ 3623733 w 5503333"/>
              <a:gd name="connsiteY119" fmla="*/ 397933 h 2270403"/>
              <a:gd name="connsiteX120" fmla="*/ 4233333 w 5503333"/>
              <a:gd name="connsiteY120" fmla="*/ 372533 h 2270403"/>
              <a:gd name="connsiteX121" fmla="*/ 4428066 w 5503333"/>
              <a:gd name="connsiteY121" fmla="*/ 321733 h 2270403"/>
              <a:gd name="connsiteX122" fmla="*/ 4682066 w 5503333"/>
              <a:gd name="connsiteY122" fmla="*/ 287866 h 2270403"/>
              <a:gd name="connsiteX123" fmla="*/ 4732866 w 5503333"/>
              <a:gd name="connsiteY123" fmla="*/ 279400 h 2270403"/>
              <a:gd name="connsiteX124" fmla="*/ 4792133 w 5503333"/>
              <a:gd name="connsiteY124" fmla="*/ 270933 h 2270403"/>
              <a:gd name="connsiteX125" fmla="*/ 4876800 w 5503333"/>
              <a:gd name="connsiteY125" fmla="*/ 254000 h 2270403"/>
              <a:gd name="connsiteX126" fmla="*/ 5012266 w 5503333"/>
              <a:gd name="connsiteY126" fmla="*/ 245533 h 2270403"/>
              <a:gd name="connsiteX127" fmla="*/ 5088466 w 5503333"/>
              <a:gd name="connsiteY127" fmla="*/ 220133 h 2270403"/>
              <a:gd name="connsiteX128" fmla="*/ 5122333 w 5503333"/>
              <a:gd name="connsiteY128" fmla="*/ 203200 h 2270403"/>
              <a:gd name="connsiteX129" fmla="*/ 5317066 w 5503333"/>
              <a:gd name="connsiteY129" fmla="*/ 177800 h 22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503333" h="2270403">
                <a:moveTo>
                  <a:pt x="5317066" y="177800"/>
                </a:moveTo>
                <a:lnTo>
                  <a:pt x="5317066" y="177800"/>
                </a:lnTo>
                <a:cubicBezTo>
                  <a:pt x="5359399" y="180622"/>
                  <a:pt x="5402065" y="180266"/>
                  <a:pt x="5444066" y="186266"/>
                </a:cubicBezTo>
                <a:cubicBezTo>
                  <a:pt x="5461736" y="188790"/>
                  <a:pt x="5494866" y="203200"/>
                  <a:pt x="5494866" y="203200"/>
                </a:cubicBezTo>
                <a:cubicBezTo>
                  <a:pt x="5497688" y="211667"/>
                  <a:pt x="5503333" y="219675"/>
                  <a:pt x="5503333" y="228600"/>
                </a:cubicBezTo>
                <a:cubicBezTo>
                  <a:pt x="5503333" y="268212"/>
                  <a:pt x="5500742" y="307960"/>
                  <a:pt x="5494866" y="347133"/>
                </a:cubicBezTo>
                <a:cubicBezTo>
                  <a:pt x="5492218" y="364785"/>
                  <a:pt x="5490554" y="385312"/>
                  <a:pt x="5477933" y="397933"/>
                </a:cubicBezTo>
                <a:cubicBezTo>
                  <a:pt x="5466644" y="409222"/>
                  <a:pt x="5456081" y="421287"/>
                  <a:pt x="5444066" y="431800"/>
                </a:cubicBezTo>
                <a:cubicBezTo>
                  <a:pt x="5413757" y="458321"/>
                  <a:pt x="5414553" y="449298"/>
                  <a:pt x="5393266" y="474133"/>
                </a:cubicBezTo>
                <a:cubicBezTo>
                  <a:pt x="5381506" y="487853"/>
                  <a:pt x="5371406" y="502960"/>
                  <a:pt x="5359400" y="516466"/>
                </a:cubicBezTo>
                <a:cubicBezTo>
                  <a:pt x="5348793" y="528398"/>
                  <a:pt x="5335923" y="538211"/>
                  <a:pt x="5325533" y="550333"/>
                </a:cubicBezTo>
                <a:cubicBezTo>
                  <a:pt x="5318911" y="558059"/>
                  <a:pt x="5314957" y="567787"/>
                  <a:pt x="5308600" y="575733"/>
                </a:cubicBezTo>
                <a:cubicBezTo>
                  <a:pt x="5294814" y="592965"/>
                  <a:pt x="5285122" y="597029"/>
                  <a:pt x="5266266" y="609600"/>
                </a:cubicBezTo>
                <a:cubicBezTo>
                  <a:pt x="5148683" y="785979"/>
                  <a:pt x="5257453" y="612883"/>
                  <a:pt x="5240866" y="1176866"/>
                </a:cubicBezTo>
                <a:cubicBezTo>
                  <a:pt x="5240524" y="1188497"/>
                  <a:pt x="5234924" y="1199374"/>
                  <a:pt x="5232400" y="1210733"/>
                </a:cubicBezTo>
                <a:cubicBezTo>
                  <a:pt x="5229278" y="1224781"/>
                  <a:pt x="5227055" y="1239018"/>
                  <a:pt x="5223933" y="1253066"/>
                </a:cubicBezTo>
                <a:cubicBezTo>
                  <a:pt x="5221409" y="1264425"/>
                  <a:pt x="5217990" y="1275574"/>
                  <a:pt x="5215466" y="1286933"/>
                </a:cubicBezTo>
                <a:cubicBezTo>
                  <a:pt x="5212344" y="1300981"/>
                  <a:pt x="5211551" y="1315614"/>
                  <a:pt x="5207000" y="1329266"/>
                </a:cubicBezTo>
                <a:cubicBezTo>
                  <a:pt x="5203009" y="1341240"/>
                  <a:pt x="5195711" y="1351844"/>
                  <a:pt x="5190066" y="1363133"/>
                </a:cubicBezTo>
                <a:cubicBezTo>
                  <a:pt x="5187242" y="1391379"/>
                  <a:pt x="5185690" y="1448181"/>
                  <a:pt x="5173133" y="1481666"/>
                </a:cubicBezTo>
                <a:cubicBezTo>
                  <a:pt x="5162291" y="1510578"/>
                  <a:pt x="5154622" y="1516364"/>
                  <a:pt x="5139266" y="1540933"/>
                </a:cubicBezTo>
                <a:cubicBezTo>
                  <a:pt x="5130544" y="1554888"/>
                  <a:pt x="5122333" y="1569155"/>
                  <a:pt x="5113866" y="1583266"/>
                </a:cubicBezTo>
                <a:cubicBezTo>
                  <a:pt x="5089561" y="1680495"/>
                  <a:pt x="5123548" y="1560675"/>
                  <a:pt x="5088466" y="1642533"/>
                </a:cubicBezTo>
                <a:cubicBezTo>
                  <a:pt x="5055662" y="1719076"/>
                  <a:pt x="5105580" y="1638032"/>
                  <a:pt x="5063066" y="1701800"/>
                </a:cubicBezTo>
                <a:cubicBezTo>
                  <a:pt x="5060244" y="1713089"/>
                  <a:pt x="5060463" y="1725615"/>
                  <a:pt x="5054600" y="1735666"/>
                </a:cubicBezTo>
                <a:cubicBezTo>
                  <a:pt x="5018387" y="1797746"/>
                  <a:pt x="5019822" y="1792719"/>
                  <a:pt x="4978400" y="1820333"/>
                </a:cubicBezTo>
                <a:cubicBezTo>
                  <a:pt x="4972755" y="1828800"/>
                  <a:pt x="4966017" y="1836631"/>
                  <a:pt x="4961466" y="1845733"/>
                </a:cubicBezTo>
                <a:cubicBezTo>
                  <a:pt x="4957475" y="1853715"/>
                  <a:pt x="4957334" y="1863331"/>
                  <a:pt x="4953000" y="1871133"/>
                </a:cubicBezTo>
                <a:cubicBezTo>
                  <a:pt x="4933538" y="1906164"/>
                  <a:pt x="4915928" y="1924727"/>
                  <a:pt x="4893733" y="1955800"/>
                </a:cubicBezTo>
                <a:cubicBezTo>
                  <a:pt x="4887819" y="1964080"/>
                  <a:pt x="4881351" y="1972099"/>
                  <a:pt x="4876800" y="1981200"/>
                </a:cubicBezTo>
                <a:cubicBezTo>
                  <a:pt x="4844730" y="2045339"/>
                  <a:pt x="4879034" y="2004365"/>
                  <a:pt x="4834466" y="2048933"/>
                </a:cubicBezTo>
                <a:cubicBezTo>
                  <a:pt x="4815225" y="2087417"/>
                  <a:pt x="4816816" y="2081890"/>
                  <a:pt x="4800600" y="2125133"/>
                </a:cubicBezTo>
                <a:cubicBezTo>
                  <a:pt x="4797466" y="2133489"/>
                  <a:pt x="4798444" y="2144222"/>
                  <a:pt x="4792133" y="2150533"/>
                </a:cubicBezTo>
                <a:cubicBezTo>
                  <a:pt x="4777742" y="2164924"/>
                  <a:pt x="4758266" y="2173111"/>
                  <a:pt x="4741333" y="2184400"/>
                </a:cubicBezTo>
                <a:cubicBezTo>
                  <a:pt x="4732866" y="2190044"/>
                  <a:pt x="4725805" y="2198865"/>
                  <a:pt x="4715933" y="2201333"/>
                </a:cubicBezTo>
                <a:cubicBezTo>
                  <a:pt x="4704644" y="2204155"/>
                  <a:pt x="4692962" y="2205714"/>
                  <a:pt x="4682066" y="2209800"/>
                </a:cubicBezTo>
                <a:cubicBezTo>
                  <a:pt x="4633614" y="2227970"/>
                  <a:pt x="4664843" y="2224690"/>
                  <a:pt x="4622800" y="2235200"/>
                </a:cubicBezTo>
                <a:cubicBezTo>
                  <a:pt x="4608839" y="2238690"/>
                  <a:pt x="4594514" y="2240544"/>
                  <a:pt x="4580466" y="2243666"/>
                </a:cubicBezTo>
                <a:cubicBezTo>
                  <a:pt x="4569107" y="2246190"/>
                  <a:pt x="4557889" y="2249311"/>
                  <a:pt x="4546600" y="2252133"/>
                </a:cubicBezTo>
                <a:lnTo>
                  <a:pt x="3928533" y="2243666"/>
                </a:lnTo>
                <a:cubicBezTo>
                  <a:pt x="3577273" y="2235202"/>
                  <a:pt x="4022861" y="2238828"/>
                  <a:pt x="3793066" y="2226733"/>
                </a:cubicBezTo>
                <a:cubicBezTo>
                  <a:pt x="3702836" y="2221984"/>
                  <a:pt x="3612444" y="2221088"/>
                  <a:pt x="3522133" y="2218266"/>
                </a:cubicBezTo>
                <a:cubicBezTo>
                  <a:pt x="3307724" y="2175387"/>
                  <a:pt x="3465020" y="2203511"/>
                  <a:pt x="2946400" y="2226733"/>
                </a:cubicBezTo>
                <a:cubicBezTo>
                  <a:pt x="2934775" y="2227254"/>
                  <a:pt x="2924011" y="2233287"/>
                  <a:pt x="2912533" y="2235200"/>
                </a:cubicBezTo>
                <a:cubicBezTo>
                  <a:pt x="2873164" y="2241762"/>
                  <a:pt x="2794000" y="2252133"/>
                  <a:pt x="2794000" y="2252133"/>
                </a:cubicBezTo>
                <a:cubicBezTo>
                  <a:pt x="2785533" y="2254955"/>
                  <a:pt x="2777312" y="2258664"/>
                  <a:pt x="2768600" y="2260600"/>
                </a:cubicBezTo>
                <a:cubicBezTo>
                  <a:pt x="2683802" y="2279444"/>
                  <a:pt x="2663348" y="2266344"/>
                  <a:pt x="2548466" y="2260600"/>
                </a:cubicBezTo>
                <a:cubicBezTo>
                  <a:pt x="2531533" y="2257778"/>
                  <a:pt x="2514424" y="2255857"/>
                  <a:pt x="2497666" y="2252133"/>
                </a:cubicBezTo>
                <a:cubicBezTo>
                  <a:pt x="2488954" y="2250197"/>
                  <a:pt x="2480978" y="2245602"/>
                  <a:pt x="2472266" y="2243666"/>
                </a:cubicBezTo>
                <a:cubicBezTo>
                  <a:pt x="2455508" y="2239942"/>
                  <a:pt x="2438399" y="2238022"/>
                  <a:pt x="2421466" y="2235200"/>
                </a:cubicBezTo>
                <a:lnTo>
                  <a:pt x="2370666" y="2218266"/>
                </a:lnTo>
                <a:cubicBezTo>
                  <a:pt x="2362199" y="2215444"/>
                  <a:pt x="2354154" y="2210608"/>
                  <a:pt x="2345266" y="2209800"/>
                </a:cubicBezTo>
                <a:lnTo>
                  <a:pt x="2159000" y="2192866"/>
                </a:lnTo>
                <a:cubicBezTo>
                  <a:pt x="2134727" y="2183157"/>
                  <a:pt x="2109311" y="2170780"/>
                  <a:pt x="2082800" y="2167466"/>
                </a:cubicBezTo>
                <a:cubicBezTo>
                  <a:pt x="2049078" y="2163251"/>
                  <a:pt x="2014997" y="2162558"/>
                  <a:pt x="1981200" y="2159000"/>
                </a:cubicBezTo>
                <a:cubicBezTo>
                  <a:pt x="1929587" y="2153567"/>
                  <a:pt x="1897850" y="2146108"/>
                  <a:pt x="1845733" y="2133600"/>
                </a:cubicBezTo>
                <a:cubicBezTo>
                  <a:pt x="1800473" y="2122738"/>
                  <a:pt x="1754551" y="2114061"/>
                  <a:pt x="1710266" y="2099733"/>
                </a:cubicBezTo>
                <a:cubicBezTo>
                  <a:pt x="1658406" y="2082955"/>
                  <a:pt x="1609234" y="2058693"/>
                  <a:pt x="1557866" y="2040466"/>
                </a:cubicBezTo>
                <a:cubicBezTo>
                  <a:pt x="1521690" y="2027629"/>
                  <a:pt x="1484216" y="2018739"/>
                  <a:pt x="1447800" y="2006600"/>
                </a:cubicBezTo>
                <a:cubicBezTo>
                  <a:pt x="1309265" y="1960422"/>
                  <a:pt x="1354591" y="1968309"/>
                  <a:pt x="1219200" y="1930400"/>
                </a:cubicBezTo>
                <a:cubicBezTo>
                  <a:pt x="1185584" y="1920988"/>
                  <a:pt x="1152034" y="1910739"/>
                  <a:pt x="1117600" y="1905000"/>
                </a:cubicBezTo>
                <a:cubicBezTo>
                  <a:pt x="1084078" y="1899413"/>
                  <a:pt x="1049930" y="1898454"/>
                  <a:pt x="1016000" y="1896533"/>
                </a:cubicBezTo>
                <a:lnTo>
                  <a:pt x="668866" y="1879600"/>
                </a:lnTo>
                <a:cubicBezTo>
                  <a:pt x="549458" y="1819896"/>
                  <a:pt x="681142" y="1887362"/>
                  <a:pt x="575733" y="1828800"/>
                </a:cubicBezTo>
                <a:cubicBezTo>
                  <a:pt x="549463" y="1814206"/>
                  <a:pt x="523593" y="1805714"/>
                  <a:pt x="499533" y="1786466"/>
                </a:cubicBezTo>
                <a:cubicBezTo>
                  <a:pt x="450312" y="1747089"/>
                  <a:pt x="460618" y="1743047"/>
                  <a:pt x="423333" y="1693333"/>
                </a:cubicBezTo>
                <a:cubicBezTo>
                  <a:pt x="372291" y="1625277"/>
                  <a:pt x="392905" y="1659862"/>
                  <a:pt x="338666" y="1600200"/>
                </a:cubicBezTo>
                <a:cubicBezTo>
                  <a:pt x="323839" y="1583890"/>
                  <a:pt x="313634" y="1563058"/>
                  <a:pt x="296333" y="1549400"/>
                </a:cubicBezTo>
                <a:cubicBezTo>
                  <a:pt x="259466" y="1520295"/>
                  <a:pt x="217311" y="1498600"/>
                  <a:pt x="177800" y="1473200"/>
                </a:cubicBezTo>
                <a:cubicBezTo>
                  <a:pt x="160867" y="1450622"/>
                  <a:pt x="132201" y="1433205"/>
                  <a:pt x="127000" y="1405466"/>
                </a:cubicBezTo>
                <a:cubicBezTo>
                  <a:pt x="118533" y="1360311"/>
                  <a:pt x="129165" y="1306754"/>
                  <a:pt x="101600" y="1270000"/>
                </a:cubicBezTo>
                <a:cubicBezTo>
                  <a:pt x="79766" y="1240888"/>
                  <a:pt x="72548" y="1235470"/>
                  <a:pt x="59266" y="1202266"/>
                </a:cubicBezTo>
                <a:cubicBezTo>
                  <a:pt x="17414" y="1097637"/>
                  <a:pt x="65113" y="1197027"/>
                  <a:pt x="25400" y="1117600"/>
                </a:cubicBezTo>
                <a:cubicBezTo>
                  <a:pt x="22578" y="1103489"/>
                  <a:pt x="20719" y="1089150"/>
                  <a:pt x="16933" y="1075266"/>
                </a:cubicBezTo>
                <a:cubicBezTo>
                  <a:pt x="12237" y="1058046"/>
                  <a:pt x="0" y="1024466"/>
                  <a:pt x="0" y="1024466"/>
                </a:cubicBezTo>
                <a:cubicBezTo>
                  <a:pt x="5644" y="934155"/>
                  <a:pt x="9418" y="843708"/>
                  <a:pt x="16933" y="753533"/>
                </a:cubicBezTo>
                <a:cubicBezTo>
                  <a:pt x="20555" y="710070"/>
                  <a:pt x="43987" y="697767"/>
                  <a:pt x="59266" y="651933"/>
                </a:cubicBezTo>
                <a:cubicBezTo>
                  <a:pt x="65805" y="632316"/>
                  <a:pt x="72113" y="609403"/>
                  <a:pt x="84666" y="592666"/>
                </a:cubicBezTo>
                <a:cubicBezTo>
                  <a:pt x="94245" y="579894"/>
                  <a:pt x="107244" y="570089"/>
                  <a:pt x="118533" y="558800"/>
                </a:cubicBezTo>
                <a:cubicBezTo>
                  <a:pt x="124177" y="547511"/>
                  <a:pt x="127386" y="534629"/>
                  <a:pt x="135466" y="524933"/>
                </a:cubicBezTo>
                <a:cubicBezTo>
                  <a:pt x="155907" y="500404"/>
                  <a:pt x="180622" y="479778"/>
                  <a:pt x="203200" y="457200"/>
                </a:cubicBezTo>
                <a:cubicBezTo>
                  <a:pt x="208845" y="451555"/>
                  <a:pt x="212560" y="442790"/>
                  <a:pt x="220133" y="440266"/>
                </a:cubicBezTo>
                <a:cubicBezTo>
                  <a:pt x="284585" y="418782"/>
                  <a:pt x="253430" y="426834"/>
                  <a:pt x="313266" y="414866"/>
                </a:cubicBezTo>
                <a:cubicBezTo>
                  <a:pt x="341488" y="397933"/>
                  <a:pt x="366003" y="372048"/>
                  <a:pt x="397933" y="364066"/>
                </a:cubicBezTo>
                <a:cubicBezTo>
                  <a:pt x="409222" y="361244"/>
                  <a:pt x="420390" y="357882"/>
                  <a:pt x="431800" y="355600"/>
                </a:cubicBezTo>
                <a:cubicBezTo>
                  <a:pt x="448634" y="352233"/>
                  <a:pt x="465710" y="350204"/>
                  <a:pt x="482600" y="347133"/>
                </a:cubicBezTo>
                <a:cubicBezTo>
                  <a:pt x="496758" y="344559"/>
                  <a:pt x="510822" y="341488"/>
                  <a:pt x="524933" y="338666"/>
                </a:cubicBezTo>
                <a:cubicBezTo>
                  <a:pt x="601133" y="341488"/>
                  <a:pt x="677405" y="342783"/>
                  <a:pt x="753533" y="347133"/>
                </a:cubicBezTo>
                <a:cubicBezTo>
                  <a:pt x="776249" y="348431"/>
                  <a:pt x="798513" y="355600"/>
                  <a:pt x="821266" y="355600"/>
                </a:cubicBezTo>
                <a:cubicBezTo>
                  <a:pt x="948297" y="355600"/>
                  <a:pt x="1075266" y="349955"/>
                  <a:pt x="1202266" y="347133"/>
                </a:cubicBezTo>
                <a:cubicBezTo>
                  <a:pt x="1221087" y="309491"/>
                  <a:pt x="1239909" y="276536"/>
                  <a:pt x="1253066" y="237066"/>
                </a:cubicBezTo>
                <a:cubicBezTo>
                  <a:pt x="1256746" y="226027"/>
                  <a:pt x="1259009" y="214559"/>
                  <a:pt x="1261533" y="203200"/>
                </a:cubicBezTo>
                <a:cubicBezTo>
                  <a:pt x="1264655" y="189152"/>
                  <a:pt x="1264947" y="174341"/>
                  <a:pt x="1270000" y="160866"/>
                </a:cubicBezTo>
                <a:cubicBezTo>
                  <a:pt x="1273573" y="151338"/>
                  <a:pt x="1281289" y="143933"/>
                  <a:pt x="1286933" y="135466"/>
                </a:cubicBezTo>
                <a:cubicBezTo>
                  <a:pt x="1289755" y="124177"/>
                  <a:pt x="1289627" y="111703"/>
                  <a:pt x="1295400" y="101600"/>
                </a:cubicBezTo>
                <a:cubicBezTo>
                  <a:pt x="1311065" y="74188"/>
                  <a:pt x="1335681" y="69561"/>
                  <a:pt x="1363133" y="59266"/>
                </a:cubicBezTo>
                <a:cubicBezTo>
                  <a:pt x="1371489" y="56132"/>
                  <a:pt x="1380066" y="53622"/>
                  <a:pt x="1388533" y="50800"/>
                </a:cubicBezTo>
                <a:cubicBezTo>
                  <a:pt x="1394177" y="42333"/>
                  <a:pt x="1397520" y="31757"/>
                  <a:pt x="1405466" y="25400"/>
                </a:cubicBezTo>
                <a:cubicBezTo>
                  <a:pt x="1412435" y="19825"/>
                  <a:pt x="1422285" y="19385"/>
                  <a:pt x="1430866" y="16933"/>
                </a:cubicBezTo>
                <a:cubicBezTo>
                  <a:pt x="1480445" y="2767"/>
                  <a:pt x="1481926" y="6747"/>
                  <a:pt x="1549400" y="0"/>
                </a:cubicBezTo>
                <a:cubicBezTo>
                  <a:pt x="1603022" y="2822"/>
                  <a:pt x="1656790" y="3605"/>
                  <a:pt x="1710266" y="8466"/>
                </a:cubicBezTo>
                <a:cubicBezTo>
                  <a:pt x="1729487" y="10213"/>
                  <a:pt x="1746292" y="23313"/>
                  <a:pt x="1761066" y="33866"/>
                </a:cubicBezTo>
                <a:cubicBezTo>
                  <a:pt x="1797529" y="59911"/>
                  <a:pt x="1789021" y="59152"/>
                  <a:pt x="1828800" y="76200"/>
                </a:cubicBezTo>
                <a:cubicBezTo>
                  <a:pt x="1837003" y="79716"/>
                  <a:pt x="1845997" y="81150"/>
                  <a:pt x="1854200" y="84666"/>
                </a:cubicBezTo>
                <a:cubicBezTo>
                  <a:pt x="1865801" y="89638"/>
                  <a:pt x="1876465" y="96628"/>
                  <a:pt x="1888066" y="101600"/>
                </a:cubicBezTo>
                <a:cubicBezTo>
                  <a:pt x="1916005" y="113574"/>
                  <a:pt x="1972733" y="135466"/>
                  <a:pt x="1972733" y="135466"/>
                </a:cubicBezTo>
                <a:cubicBezTo>
                  <a:pt x="1984022" y="146755"/>
                  <a:pt x="1994668" y="158726"/>
                  <a:pt x="2006600" y="169333"/>
                </a:cubicBezTo>
                <a:cubicBezTo>
                  <a:pt x="2020106" y="181339"/>
                  <a:pt x="2036637" y="189958"/>
                  <a:pt x="2048933" y="203200"/>
                </a:cubicBezTo>
                <a:cubicBezTo>
                  <a:pt x="2073850" y="230034"/>
                  <a:pt x="2115497" y="301261"/>
                  <a:pt x="2159000" y="321733"/>
                </a:cubicBezTo>
                <a:cubicBezTo>
                  <a:pt x="2233178" y="356640"/>
                  <a:pt x="2251172" y="353498"/>
                  <a:pt x="2319866" y="364066"/>
                </a:cubicBezTo>
                <a:cubicBezTo>
                  <a:pt x="2336833" y="366676"/>
                  <a:pt x="2353672" y="370105"/>
                  <a:pt x="2370666" y="372533"/>
                </a:cubicBezTo>
                <a:cubicBezTo>
                  <a:pt x="2519062" y="393733"/>
                  <a:pt x="2367951" y="369259"/>
                  <a:pt x="2489200" y="389466"/>
                </a:cubicBezTo>
                <a:cubicBezTo>
                  <a:pt x="2512374" y="401054"/>
                  <a:pt x="2528522" y="407378"/>
                  <a:pt x="2548466" y="423333"/>
                </a:cubicBezTo>
                <a:cubicBezTo>
                  <a:pt x="2554699" y="428320"/>
                  <a:pt x="2557460" y="439445"/>
                  <a:pt x="2565400" y="440266"/>
                </a:cubicBezTo>
                <a:cubicBezTo>
                  <a:pt x="2641247" y="448112"/>
                  <a:pt x="2717800" y="445911"/>
                  <a:pt x="2794000" y="448733"/>
                </a:cubicBezTo>
                <a:lnTo>
                  <a:pt x="3208866" y="440266"/>
                </a:lnTo>
                <a:cubicBezTo>
                  <a:pt x="3231606" y="439468"/>
                  <a:pt x="3254002" y="434459"/>
                  <a:pt x="3276600" y="431800"/>
                </a:cubicBezTo>
                <a:lnTo>
                  <a:pt x="3352800" y="423333"/>
                </a:lnTo>
                <a:cubicBezTo>
                  <a:pt x="3372602" y="420858"/>
                  <a:pt x="3392197" y="416729"/>
                  <a:pt x="3412066" y="414866"/>
                </a:cubicBezTo>
                <a:cubicBezTo>
                  <a:pt x="3482538" y="408259"/>
                  <a:pt x="3553013" y="400880"/>
                  <a:pt x="3623733" y="397933"/>
                </a:cubicBezTo>
                <a:lnTo>
                  <a:pt x="4233333" y="372533"/>
                </a:lnTo>
                <a:cubicBezTo>
                  <a:pt x="4529201" y="327016"/>
                  <a:pt x="4181392" y="389008"/>
                  <a:pt x="4428066" y="321733"/>
                </a:cubicBezTo>
                <a:cubicBezTo>
                  <a:pt x="4493681" y="303838"/>
                  <a:pt x="4624170" y="297515"/>
                  <a:pt x="4682066" y="287866"/>
                </a:cubicBezTo>
                <a:lnTo>
                  <a:pt x="4732866" y="279400"/>
                </a:lnTo>
                <a:cubicBezTo>
                  <a:pt x="4752590" y="276366"/>
                  <a:pt x="4772480" y="274401"/>
                  <a:pt x="4792133" y="270933"/>
                </a:cubicBezTo>
                <a:cubicBezTo>
                  <a:pt x="4820476" y="265931"/>
                  <a:pt x="4848075" y="255795"/>
                  <a:pt x="4876800" y="254000"/>
                </a:cubicBezTo>
                <a:lnTo>
                  <a:pt x="5012266" y="245533"/>
                </a:lnTo>
                <a:cubicBezTo>
                  <a:pt x="5097392" y="202971"/>
                  <a:pt x="4989989" y="252959"/>
                  <a:pt x="5088466" y="220133"/>
                </a:cubicBezTo>
                <a:cubicBezTo>
                  <a:pt x="5100440" y="216142"/>
                  <a:pt x="5109783" y="204545"/>
                  <a:pt x="5122333" y="203200"/>
                </a:cubicBezTo>
                <a:cubicBezTo>
                  <a:pt x="5366752" y="177012"/>
                  <a:pt x="5284610" y="182033"/>
                  <a:pt x="5317066" y="17780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HERITABILITY OF DNA METHYLATION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3" y="857766"/>
            <a:ext cx="8181975" cy="53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428433" y="6066577"/>
            <a:ext cx="3451949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b="1" dirty="0">
                <a:latin typeface="Arial" charset="0"/>
              </a:rPr>
              <a:t>Taiping Chen et al. Mol. Cell. Biol. 2003;23:5594-5605</a:t>
            </a:r>
          </a:p>
        </p:txBody>
      </p:sp>
      <p:sp>
        <p:nvSpPr>
          <p:cNvPr id="7" name="Freeform 6"/>
          <p:cNvSpPr/>
          <p:nvPr/>
        </p:nvSpPr>
        <p:spPr>
          <a:xfrm>
            <a:off x="592667" y="3945467"/>
            <a:ext cx="5503333" cy="2270403"/>
          </a:xfrm>
          <a:custGeom>
            <a:avLst/>
            <a:gdLst>
              <a:gd name="connsiteX0" fmla="*/ 5317066 w 5503333"/>
              <a:gd name="connsiteY0" fmla="*/ 177800 h 2270403"/>
              <a:gd name="connsiteX1" fmla="*/ 5317066 w 5503333"/>
              <a:gd name="connsiteY1" fmla="*/ 177800 h 2270403"/>
              <a:gd name="connsiteX2" fmla="*/ 5444066 w 5503333"/>
              <a:gd name="connsiteY2" fmla="*/ 186266 h 2270403"/>
              <a:gd name="connsiteX3" fmla="*/ 5494866 w 5503333"/>
              <a:gd name="connsiteY3" fmla="*/ 203200 h 2270403"/>
              <a:gd name="connsiteX4" fmla="*/ 5503333 w 5503333"/>
              <a:gd name="connsiteY4" fmla="*/ 228600 h 2270403"/>
              <a:gd name="connsiteX5" fmla="*/ 5494866 w 5503333"/>
              <a:gd name="connsiteY5" fmla="*/ 347133 h 2270403"/>
              <a:gd name="connsiteX6" fmla="*/ 5477933 w 5503333"/>
              <a:gd name="connsiteY6" fmla="*/ 397933 h 2270403"/>
              <a:gd name="connsiteX7" fmla="*/ 5444066 w 5503333"/>
              <a:gd name="connsiteY7" fmla="*/ 431800 h 2270403"/>
              <a:gd name="connsiteX8" fmla="*/ 5393266 w 5503333"/>
              <a:gd name="connsiteY8" fmla="*/ 474133 h 2270403"/>
              <a:gd name="connsiteX9" fmla="*/ 5359400 w 5503333"/>
              <a:gd name="connsiteY9" fmla="*/ 516466 h 2270403"/>
              <a:gd name="connsiteX10" fmla="*/ 5325533 w 5503333"/>
              <a:gd name="connsiteY10" fmla="*/ 550333 h 2270403"/>
              <a:gd name="connsiteX11" fmla="*/ 5308600 w 5503333"/>
              <a:gd name="connsiteY11" fmla="*/ 575733 h 2270403"/>
              <a:gd name="connsiteX12" fmla="*/ 5266266 w 5503333"/>
              <a:gd name="connsiteY12" fmla="*/ 609600 h 2270403"/>
              <a:gd name="connsiteX13" fmla="*/ 5240866 w 5503333"/>
              <a:gd name="connsiteY13" fmla="*/ 1176866 h 2270403"/>
              <a:gd name="connsiteX14" fmla="*/ 5232400 w 5503333"/>
              <a:gd name="connsiteY14" fmla="*/ 1210733 h 2270403"/>
              <a:gd name="connsiteX15" fmla="*/ 5223933 w 5503333"/>
              <a:gd name="connsiteY15" fmla="*/ 1253066 h 2270403"/>
              <a:gd name="connsiteX16" fmla="*/ 5215466 w 5503333"/>
              <a:gd name="connsiteY16" fmla="*/ 1286933 h 2270403"/>
              <a:gd name="connsiteX17" fmla="*/ 5207000 w 5503333"/>
              <a:gd name="connsiteY17" fmla="*/ 1329266 h 2270403"/>
              <a:gd name="connsiteX18" fmla="*/ 5190066 w 5503333"/>
              <a:gd name="connsiteY18" fmla="*/ 1363133 h 2270403"/>
              <a:gd name="connsiteX19" fmla="*/ 5173133 w 5503333"/>
              <a:gd name="connsiteY19" fmla="*/ 1481666 h 2270403"/>
              <a:gd name="connsiteX20" fmla="*/ 5139266 w 5503333"/>
              <a:gd name="connsiteY20" fmla="*/ 1540933 h 2270403"/>
              <a:gd name="connsiteX21" fmla="*/ 5113866 w 5503333"/>
              <a:gd name="connsiteY21" fmla="*/ 1583266 h 2270403"/>
              <a:gd name="connsiteX22" fmla="*/ 5088466 w 5503333"/>
              <a:gd name="connsiteY22" fmla="*/ 1642533 h 2270403"/>
              <a:gd name="connsiteX23" fmla="*/ 5063066 w 5503333"/>
              <a:gd name="connsiteY23" fmla="*/ 1701800 h 2270403"/>
              <a:gd name="connsiteX24" fmla="*/ 5054600 w 5503333"/>
              <a:gd name="connsiteY24" fmla="*/ 1735666 h 2270403"/>
              <a:gd name="connsiteX25" fmla="*/ 4978400 w 5503333"/>
              <a:gd name="connsiteY25" fmla="*/ 1820333 h 2270403"/>
              <a:gd name="connsiteX26" fmla="*/ 4961466 w 5503333"/>
              <a:gd name="connsiteY26" fmla="*/ 1845733 h 2270403"/>
              <a:gd name="connsiteX27" fmla="*/ 4953000 w 5503333"/>
              <a:gd name="connsiteY27" fmla="*/ 1871133 h 2270403"/>
              <a:gd name="connsiteX28" fmla="*/ 4893733 w 5503333"/>
              <a:gd name="connsiteY28" fmla="*/ 1955800 h 2270403"/>
              <a:gd name="connsiteX29" fmla="*/ 4876800 w 5503333"/>
              <a:gd name="connsiteY29" fmla="*/ 1981200 h 2270403"/>
              <a:gd name="connsiteX30" fmla="*/ 4834466 w 5503333"/>
              <a:gd name="connsiteY30" fmla="*/ 2048933 h 2270403"/>
              <a:gd name="connsiteX31" fmla="*/ 4800600 w 5503333"/>
              <a:gd name="connsiteY31" fmla="*/ 2125133 h 2270403"/>
              <a:gd name="connsiteX32" fmla="*/ 4792133 w 5503333"/>
              <a:gd name="connsiteY32" fmla="*/ 2150533 h 2270403"/>
              <a:gd name="connsiteX33" fmla="*/ 4741333 w 5503333"/>
              <a:gd name="connsiteY33" fmla="*/ 2184400 h 2270403"/>
              <a:gd name="connsiteX34" fmla="*/ 4715933 w 5503333"/>
              <a:gd name="connsiteY34" fmla="*/ 2201333 h 2270403"/>
              <a:gd name="connsiteX35" fmla="*/ 4682066 w 5503333"/>
              <a:gd name="connsiteY35" fmla="*/ 2209800 h 2270403"/>
              <a:gd name="connsiteX36" fmla="*/ 4622800 w 5503333"/>
              <a:gd name="connsiteY36" fmla="*/ 2235200 h 2270403"/>
              <a:gd name="connsiteX37" fmla="*/ 4580466 w 5503333"/>
              <a:gd name="connsiteY37" fmla="*/ 2243666 h 2270403"/>
              <a:gd name="connsiteX38" fmla="*/ 4546600 w 5503333"/>
              <a:gd name="connsiteY38" fmla="*/ 2252133 h 2270403"/>
              <a:gd name="connsiteX39" fmla="*/ 3928533 w 5503333"/>
              <a:gd name="connsiteY39" fmla="*/ 2243666 h 2270403"/>
              <a:gd name="connsiteX40" fmla="*/ 3793066 w 5503333"/>
              <a:gd name="connsiteY40" fmla="*/ 2226733 h 2270403"/>
              <a:gd name="connsiteX41" fmla="*/ 3522133 w 5503333"/>
              <a:gd name="connsiteY41" fmla="*/ 2218266 h 2270403"/>
              <a:gd name="connsiteX42" fmla="*/ 2946400 w 5503333"/>
              <a:gd name="connsiteY42" fmla="*/ 2226733 h 2270403"/>
              <a:gd name="connsiteX43" fmla="*/ 2912533 w 5503333"/>
              <a:gd name="connsiteY43" fmla="*/ 2235200 h 2270403"/>
              <a:gd name="connsiteX44" fmla="*/ 2794000 w 5503333"/>
              <a:gd name="connsiteY44" fmla="*/ 2252133 h 2270403"/>
              <a:gd name="connsiteX45" fmla="*/ 2768600 w 5503333"/>
              <a:gd name="connsiteY45" fmla="*/ 2260600 h 2270403"/>
              <a:gd name="connsiteX46" fmla="*/ 2548466 w 5503333"/>
              <a:gd name="connsiteY46" fmla="*/ 2260600 h 2270403"/>
              <a:gd name="connsiteX47" fmla="*/ 2497666 w 5503333"/>
              <a:gd name="connsiteY47" fmla="*/ 2252133 h 2270403"/>
              <a:gd name="connsiteX48" fmla="*/ 2472266 w 5503333"/>
              <a:gd name="connsiteY48" fmla="*/ 2243666 h 2270403"/>
              <a:gd name="connsiteX49" fmla="*/ 2421466 w 5503333"/>
              <a:gd name="connsiteY49" fmla="*/ 2235200 h 2270403"/>
              <a:gd name="connsiteX50" fmla="*/ 2370666 w 5503333"/>
              <a:gd name="connsiteY50" fmla="*/ 2218266 h 2270403"/>
              <a:gd name="connsiteX51" fmla="*/ 2345266 w 5503333"/>
              <a:gd name="connsiteY51" fmla="*/ 2209800 h 2270403"/>
              <a:gd name="connsiteX52" fmla="*/ 2159000 w 5503333"/>
              <a:gd name="connsiteY52" fmla="*/ 2192866 h 2270403"/>
              <a:gd name="connsiteX53" fmla="*/ 2082800 w 5503333"/>
              <a:gd name="connsiteY53" fmla="*/ 2167466 h 2270403"/>
              <a:gd name="connsiteX54" fmla="*/ 1981200 w 5503333"/>
              <a:gd name="connsiteY54" fmla="*/ 2159000 h 2270403"/>
              <a:gd name="connsiteX55" fmla="*/ 1845733 w 5503333"/>
              <a:gd name="connsiteY55" fmla="*/ 2133600 h 2270403"/>
              <a:gd name="connsiteX56" fmla="*/ 1710266 w 5503333"/>
              <a:gd name="connsiteY56" fmla="*/ 2099733 h 2270403"/>
              <a:gd name="connsiteX57" fmla="*/ 1557866 w 5503333"/>
              <a:gd name="connsiteY57" fmla="*/ 2040466 h 2270403"/>
              <a:gd name="connsiteX58" fmla="*/ 1447800 w 5503333"/>
              <a:gd name="connsiteY58" fmla="*/ 2006600 h 2270403"/>
              <a:gd name="connsiteX59" fmla="*/ 1219200 w 5503333"/>
              <a:gd name="connsiteY59" fmla="*/ 1930400 h 2270403"/>
              <a:gd name="connsiteX60" fmla="*/ 1117600 w 5503333"/>
              <a:gd name="connsiteY60" fmla="*/ 1905000 h 2270403"/>
              <a:gd name="connsiteX61" fmla="*/ 1016000 w 5503333"/>
              <a:gd name="connsiteY61" fmla="*/ 1896533 h 2270403"/>
              <a:gd name="connsiteX62" fmla="*/ 668866 w 5503333"/>
              <a:gd name="connsiteY62" fmla="*/ 1879600 h 2270403"/>
              <a:gd name="connsiteX63" fmla="*/ 575733 w 5503333"/>
              <a:gd name="connsiteY63" fmla="*/ 1828800 h 2270403"/>
              <a:gd name="connsiteX64" fmla="*/ 499533 w 5503333"/>
              <a:gd name="connsiteY64" fmla="*/ 1786466 h 2270403"/>
              <a:gd name="connsiteX65" fmla="*/ 423333 w 5503333"/>
              <a:gd name="connsiteY65" fmla="*/ 1693333 h 2270403"/>
              <a:gd name="connsiteX66" fmla="*/ 338666 w 5503333"/>
              <a:gd name="connsiteY66" fmla="*/ 1600200 h 2270403"/>
              <a:gd name="connsiteX67" fmla="*/ 296333 w 5503333"/>
              <a:gd name="connsiteY67" fmla="*/ 1549400 h 2270403"/>
              <a:gd name="connsiteX68" fmla="*/ 177800 w 5503333"/>
              <a:gd name="connsiteY68" fmla="*/ 1473200 h 2270403"/>
              <a:gd name="connsiteX69" fmla="*/ 127000 w 5503333"/>
              <a:gd name="connsiteY69" fmla="*/ 1405466 h 2270403"/>
              <a:gd name="connsiteX70" fmla="*/ 101600 w 5503333"/>
              <a:gd name="connsiteY70" fmla="*/ 1270000 h 2270403"/>
              <a:gd name="connsiteX71" fmla="*/ 59266 w 5503333"/>
              <a:gd name="connsiteY71" fmla="*/ 1202266 h 2270403"/>
              <a:gd name="connsiteX72" fmla="*/ 25400 w 5503333"/>
              <a:gd name="connsiteY72" fmla="*/ 1117600 h 2270403"/>
              <a:gd name="connsiteX73" fmla="*/ 16933 w 5503333"/>
              <a:gd name="connsiteY73" fmla="*/ 1075266 h 2270403"/>
              <a:gd name="connsiteX74" fmla="*/ 0 w 5503333"/>
              <a:gd name="connsiteY74" fmla="*/ 1024466 h 2270403"/>
              <a:gd name="connsiteX75" fmla="*/ 16933 w 5503333"/>
              <a:gd name="connsiteY75" fmla="*/ 753533 h 2270403"/>
              <a:gd name="connsiteX76" fmla="*/ 59266 w 5503333"/>
              <a:gd name="connsiteY76" fmla="*/ 651933 h 2270403"/>
              <a:gd name="connsiteX77" fmla="*/ 84666 w 5503333"/>
              <a:gd name="connsiteY77" fmla="*/ 592666 h 2270403"/>
              <a:gd name="connsiteX78" fmla="*/ 118533 w 5503333"/>
              <a:gd name="connsiteY78" fmla="*/ 558800 h 2270403"/>
              <a:gd name="connsiteX79" fmla="*/ 135466 w 5503333"/>
              <a:gd name="connsiteY79" fmla="*/ 524933 h 2270403"/>
              <a:gd name="connsiteX80" fmla="*/ 203200 w 5503333"/>
              <a:gd name="connsiteY80" fmla="*/ 457200 h 2270403"/>
              <a:gd name="connsiteX81" fmla="*/ 220133 w 5503333"/>
              <a:gd name="connsiteY81" fmla="*/ 440266 h 2270403"/>
              <a:gd name="connsiteX82" fmla="*/ 313266 w 5503333"/>
              <a:gd name="connsiteY82" fmla="*/ 414866 h 2270403"/>
              <a:gd name="connsiteX83" fmla="*/ 397933 w 5503333"/>
              <a:gd name="connsiteY83" fmla="*/ 364066 h 2270403"/>
              <a:gd name="connsiteX84" fmla="*/ 431800 w 5503333"/>
              <a:gd name="connsiteY84" fmla="*/ 355600 h 2270403"/>
              <a:gd name="connsiteX85" fmla="*/ 482600 w 5503333"/>
              <a:gd name="connsiteY85" fmla="*/ 347133 h 2270403"/>
              <a:gd name="connsiteX86" fmla="*/ 524933 w 5503333"/>
              <a:gd name="connsiteY86" fmla="*/ 338666 h 2270403"/>
              <a:gd name="connsiteX87" fmla="*/ 753533 w 5503333"/>
              <a:gd name="connsiteY87" fmla="*/ 347133 h 2270403"/>
              <a:gd name="connsiteX88" fmla="*/ 821266 w 5503333"/>
              <a:gd name="connsiteY88" fmla="*/ 355600 h 2270403"/>
              <a:gd name="connsiteX89" fmla="*/ 1202266 w 5503333"/>
              <a:gd name="connsiteY89" fmla="*/ 347133 h 2270403"/>
              <a:gd name="connsiteX90" fmla="*/ 1253066 w 5503333"/>
              <a:gd name="connsiteY90" fmla="*/ 237066 h 2270403"/>
              <a:gd name="connsiteX91" fmla="*/ 1261533 w 5503333"/>
              <a:gd name="connsiteY91" fmla="*/ 203200 h 2270403"/>
              <a:gd name="connsiteX92" fmla="*/ 1270000 w 5503333"/>
              <a:gd name="connsiteY92" fmla="*/ 160866 h 2270403"/>
              <a:gd name="connsiteX93" fmla="*/ 1286933 w 5503333"/>
              <a:gd name="connsiteY93" fmla="*/ 135466 h 2270403"/>
              <a:gd name="connsiteX94" fmla="*/ 1295400 w 5503333"/>
              <a:gd name="connsiteY94" fmla="*/ 101600 h 2270403"/>
              <a:gd name="connsiteX95" fmla="*/ 1363133 w 5503333"/>
              <a:gd name="connsiteY95" fmla="*/ 59266 h 2270403"/>
              <a:gd name="connsiteX96" fmla="*/ 1388533 w 5503333"/>
              <a:gd name="connsiteY96" fmla="*/ 50800 h 2270403"/>
              <a:gd name="connsiteX97" fmla="*/ 1405466 w 5503333"/>
              <a:gd name="connsiteY97" fmla="*/ 25400 h 2270403"/>
              <a:gd name="connsiteX98" fmla="*/ 1430866 w 5503333"/>
              <a:gd name="connsiteY98" fmla="*/ 16933 h 2270403"/>
              <a:gd name="connsiteX99" fmla="*/ 1549400 w 5503333"/>
              <a:gd name="connsiteY99" fmla="*/ 0 h 2270403"/>
              <a:gd name="connsiteX100" fmla="*/ 1710266 w 5503333"/>
              <a:gd name="connsiteY100" fmla="*/ 8466 h 2270403"/>
              <a:gd name="connsiteX101" fmla="*/ 1761066 w 5503333"/>
              <a:gd name="connsiteY101" fmla="*/ 33866 h 2270403"/>
              <a:gd name="connsiteX102" fmla="*/ 1828800 w 5503333"/>
              <a:gd name="connsiteY102" fmla="*/ 76200 h 2270403"/>
              <a:gd name="connsiteX103" fmla="*/ 1854200 w 5503333"/>
              <a:gd name="connsiteY103" fmla="*/ 84666 h 2270403"/>
              <a:gd name="connsiteX104" fmla="*/ 1888066 w 5503333"/>
              <a:gd name="connsiteY104" fmla="*/ 101600 h 2270403"/>
              <a:gd name="connsiteX105" fmla="*/ 1972733 w 5503333"/>
              <a:gd name="connsiteY105" fmla="*/ 135466 h 2270403"/>
              <a:gd name="connsiteX106" fmla="*/ 2006600 w 5503333"/>
              <a:gd name="connsiteY106" fmla="*/ 169333 h 2270403"/>
              <a:gd name="connsiteX107" fmla="*/ 2048933 w 5503333"/>
              <a:gd name="connsiteY107" fmla="*/ 203200 h 2270403"/>
              <a:gd name="connsiteX108" fmla="*/ 2159000 w 5503333"/>
              <a:gd name="connsiteY108" fmla="*/ 321733 h 2270403"/>
              <a:gd name="connsiteX109" fmla="*/ 2319866 w 5503333"/>
              <a:gd name="connsiteY109" fmla="*/ 364066 h 2270403"/>
              <a:gd name="connsiteX110" fmla="*/ 2370666 w 5503333"/>
              <a:gd name="connsiteY110" fmla="*/ 372533 h 2270403"/>
              <a:gd name="connsiteX111" fmla="*/ 2489200 w 5503333"/>
              <a:gd name="connsiteY111" fmla="*/ 389466 h 2270403"/>
              <a:gd name="connsiteX112" fmla="*/ 2548466 w 5503333"/>
              <a:gd name="connsiteY112" fmla="*/ 423333 h 2270403"/>
              <a:gd name="connsiteX113" fmla="*/ 2565400 w 5503333"/>
              <a:gd name="connsiteY113" fmla="*/ 440266 h 2270403"/>
              <a:gd name="connsiteX114" fmla="*/ 2794000 w 5503333"/>
              <a:gd name="connsiteY114" fmla="*/ 448733 h 2270403"/>
              <a:gd name="connsiteX115" fmla="*/ 3208866 w 5503333"/>
              <a:gd name="connsiteY115" fmla="*/ 440266 h 2270403"/>
              <a:gd name="connsiteX116" fmla="*/ 3276600 w 5503333"/>
              <a:gd name="connsiteY116" fmla="*/ 431800 h 2270403"/>
              <a:gd name="connsiteX117" fmla="*/ 3352800 w 5503333"/>
              <a:gd name="connsiteY117" fmla="*/ 423333 h 2270403"/>
              <a:gd name="connsiteX118" fmla="*/ 3412066 w 5503333"/>
              <a:gd name="connsiteY118" fmla="*/ 414866 h 2270403"/>
              <a:gd name="connsiteX119" fmla="*/ 3623733 w 5503333"/>
              <a:gd name="connsiteY119" fmla="*/ 397933 h 2270403"/>
              <a:gd name="connsiteX120" fmla="*/ 4233333 w 5503333"/>
              <a:gd name="connsiteY120" fmla="*/ 372533 h 2270403"/>
              <a:gd name="connsiteX121" fmla="*/ 4428066 w 5503333"/>
              <a:gd name="connsiteY121" fmla="*/ 321733 h 2270403"/>
              <a:gd name="connsiteX122" fmla="*/ 4682066 w 5503333"/>
              <a:gd name="connsiteY122" fmla="*/ 287866 h 2270403"/>
              <a:gd name="connsiteX123" fmla="*/ 4732866 w 5503333"/>
              <a:gd name="connsiteY123" fmla="*/ 279400 h 2270403"/>
              <a:gd name="connsiteX124" fmla="*/ 4792133 w 5503333"/>
              <a:gd name="connsiteY124" fmla="*/ 270933 h 2270403"/>
              <a:gd name="connsiteX125" fmla="*/ 4876800 w 5503333"/>
              <a:gd name="connsiteY125" fmla="*/ 254000 h 2270403"/>
              <a:gd name="connsiteX126" fmla="*/ 5012266 w 5503333"/>
              <a:gd name="connsiteY126" fmla="*/ 245533 h 2270403"/>
              <a:gd name="connsiteX127" fmla="*/ 5088466 w 5503333"/>
              <a:gd name="connsiteY127" fmla="*/ 220133 h 2270403"/>
              <a:gd name="connsiteX128" fmla="*/ 5122333 w 5503333"/>
              <a:gd name="connsiteY128" fmla="*/ 203200 h 2270403"/>
              <a:gd name="connsiteX129" fmla="*/ 5317066 w 5503333"/>
              <a:gd name="connsiteY129" fmla="*/ 177800 h 22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503333" h="2270403">
                <a:moveTo>
                  <a:pt x="5317066" y="177800"/>
                </a:moveTo>
                <a:lnTo>
                  <a:pt x="5317066" y="177800"/>
                </a:lnTo>
                <a:cubicBezTo>
                  <a:pt x="5359399" y="180622"/>
                  <a:pt x="5402065" y="180266"/>
                  <a:pt x="5444066" y="186266"/>
                </a:cubicBezTo>
                <a:cubicBezTo>
                  <a:pt x="5461736" y="188790"/>
                  <a:pt x="5494866" y="203200"/>
                  <a:pt x="5494866" y="203200"/>
                </a:cubicBezTo>
                <a:cubicBezTo>
                  <a:pt x="5497688" y="211667"/>
                  <a:pt x="5503333" y="219675"/>
                  <a:pt x="5503333" y="228600"/>
                </a:cubicBezTo>
                <a:cubicBezTo>
                  <a:pt x="5503333" y="268212"/>
                  <a:pt x="5500742" y="307960"/>
                  <a:pt x="5494866" y="347133"/>
                </a:cubicBezTo>
                <a:cubicBezTo>
                  <a:pt x="5492218" y="364785"/>
                  <a:pt x="5490554" y="385312"/>
                  <a:pt x="5477933" y="397933"/>
                </a:cubicBezTo>
                <a:cubicBezTo>
                  <a:pt x="5466644" y="409222"/>
                  <a:pt x="5456081" y="421287"/>
                  <a:pt x="5444066" y="431800"/>
                </a:cubicBezTo>
                <a:cubicBezTo>
                  <a:pt x="5413757" y="458321"/>
                  <a:pt x="5414553" y="449298"/>
                  <a:pt x="5393266" y="474133"/>
                </a:cubicBezTo>
                <a:cubicBezTo>
                  <a:pt x="5381506" y="487853"/>
                  <a:pt x="5371406" y="502960"/>
                  <a:pt x="5359400" y="516466"/>
                </a:cubicBezTo>
                <a:cubicBezTo>
                  <a:pt x="5348793" y="528398"/>
                  <a:pt x="5335923" y="538211"/>
                  <a:pt x="5325533" y="550333"/>
                </a:cubicBezTo>
                <a:cubicBezTo>
                  <a:pt x="5318911" y="558059"/>
                  <a:pt x="5314957" y="567787"/>
                  <a:pt x="5308600" y="575733"/>
                </a:cubicBezTo>
                <a:cubicBezTo>
                  <a:pt x="5294814" y="592965"/>
                  <a:pt x="5285122" y="597029"/>
                  <a:pt x="5266266" y="609600"/>
                </a:cubicBezTo>
                <a:cubicBezTo>
                  <a:pt x="5148683" y="785979"/>
                  <a:pt x="5257453" y="612883"/>
                  <a:pt x="5240866" y="1176866"/>
                </a:cubicBezTo>
                <a:cubicBezTo>
                  <a:pt x="5240524" y="1188497"/>
                  <a:pt x="5234924" y="1199374"/>
                  <a:pt x="5232400" y="1210733"/>
                </a:cubicBezTo>
                <a:cubicBezTo>
                  <a:pt x="5229278" y="1224781"/>
                  <a:pt x="5227055" y="1239018"/>
                  <a:pt x="5223933" y="1253066"/>
                </a:cubicBezTo>
                <a:cubicBezTo>
                  <a:pt x="5221409" y="1264425"/>
                  <a:pt x="5217990" y="1275574"/>
                  <a:pt x="5215466" y="1286933"/>
                </a:cubicBezTo>
                <a:cubicBezTo>
                  <a:pt x="5212344" y="1300981"/>
                  <a:pt x="5211551" y="1315614"/>
                  <a:pt x="5207000" y="1329266"/>
                </a:cubicBezTo>
                <a:cubicBezTo>
                  <a:pt x="5203009" y="1341240"/>
                  <a:pt x="5195711" y="1351844"/>
                  <a:pt x="5190066" y="1363133"/>
                </a:cubicBezTo>
                <a:cubicBezTo>
                  <a:pt x="5187242" y="1391379"/>
                  <a:pt x="5185690" y="1448181"/>
                  <a:pt x="5173133" y="1481666"/>
                </a:cubicBezTo>
                <a:cubicBezTo>
                  <a:pt x="5162291" y="1510578"/>
                  <a:pt x="5154622" y="1516364"/>
                  <a:pt x="5139266" y="1540933"/>
                </a:cubicBezTo>
                <a:cubicBezTo>
                  <a:pt x="5130544" y="1554888"/>
                  <a:pt x="5122333" y="1569155"/>
                  <a:pt x="5113866" y="1583266"/>
                </a:cubicBezTo>
                <a:cubicBezTo>
                  <a:pt x="5089561" y="1680495"/>
                  <a:pt x="5123548" y="1560675"/>
                  <a:pt x="5088466" y="1642533"/>
                </a:cubicBezTo>
                <a:cubicBezTo>
                  <a:pt x="5055662" y="1719076"/>
                  <a:pt x="5105580" y="1638032"/>
                  <a:pt x="5063066" y="1701800"/>
                </a:cubicBezTo>
                <a:cubicBezTo>
                  <a:pt x="5060244" y="1713089"/>
                  <a:pt x="5060463" y="1725615"/>
                  <a:pt x="5054600" y="1735666"/>
                </a:cubicBezTo>
                <a:cubicBezTo>
                  <a:pt x="5018387" y="1797746"/>
                  <a:pt x="5019822" y="1792719"/>
                  <a:pt x="4978400" y="1820333"/>
                </a:cubicBezTo>
                <a:cubicBezTo>
                  <a:pt x="4972755" y="1828800"/>
                  <a:pt x="4966017" y="1836631"/>
                  <a:pt x="4961466" y="1845733"/>
                </a:cubicBezTo>
                <a:cubicBezTo>
                  <a:pt x="4957475" y="1853715"/>
                  <a:pt x="4957334" y="1863331"/>
                  <a:pt x="4953000" y="1871133"/>
                </a:cubicBezTo>
                <a:cubicBezTo>
                  <a:pt x="4933538" y="1906164"/>
                  <a:pt x="4915928" y="1924727"/>
                  <a:pt x="4893733" y="1955800"/>
                </a:cubicBezTo>
                <a:cubicBezTo>
                  <a:pt x="4887819" y="1964080"/>
                  <a:pt x="4881351" y="1972099"/>
                  <a:pt x="4876800" y="1981200"/>
                </a:cubicBezTo>
                <a:cubicBezTo>
                  <a:pt x="4844730" y="2045339"/>
                  <a:pt x="4879034" y="2004365"/>
                  <a:pt x="4834466" y="2048933"/>
                </a:cubicBezTo>
                <a:cubicBezTo>
                  <a:pt x="4815225" y="2087417"/>
                  <a:pt x="4816816" y="2081890"/>
                  <a:pt x="4800600" y="2125133"/>
                </a:cubicBezTo>
                <a:cubicBezTo>
                  <a:pt x="4797466" y="2133489"/>
                  <a:pt x="4798444" y="2144222"/>
                  <a:pt x="4792133" y="2150533"/>
                </a:cubicBezTo>
                <a:cubicBezTo>
                  <a:pt x="4777742" y="2164924"/>
                  <a:pt x="4758266" y="2173111"/>
                  <a:pt x="4741333" y="2184400"/>
                </a:cubicBezTo>
                <a:cubicBezTo>
                  <a:pt x="4732866" y="2190044"/>
                  <a:pt x="4725805" y="2198865"/>
                  <a:pt x="4715933" y="2201333"/>
                </a:cubicBezTo>
                <a:cubicBezTo>
                  <a:pt x="4704644" y="2204155"/>
                  <a:pt x="4692962" y="2205714"/>
                  <a:pt x="4682066" y="2209800"/>
                </a:cubicBezTo>
                <a:cubicBezTo>
                  <a:pt x="4633614" y="2227970"/>
                  <a:pt x="4664843" y="2224690"/>
                  <a:pt x="4622800" y="2235200"/>
                </a:cubicBezTo>
                <a:cubicBezTo>
                  <a:pt x="4608839" y="2238690"/>
                  <a:pt x="4594514" y="2240544"/>
                  <a:pt x="4580466" y="2243666"/>
                </a:cubicBezTo>
                <a:cubicBezTo>
                  <a:pt x="4569107" y="2246190"/>
                  <a:pt x="4557889" y="2249311"/>
                  <a:pt x="4546600" y="2252133"/>
                </a:cubicBezTo>
                <a:lnTo>
                  <a:pt x="3928533" y="2243666"/>
                </a:lnTo>
                <a:cubicBezTo>
                  <a:pt x="3577273" y="2235202"/>
                  <a:pt x="4022861" y="2238828"/>
                  <a:pt x="3793066" y="2226733"/>
                </a:cubicBezTo>
                <a:cubicBezTo>
                  <a:pt x="3702836" y="2221984"/>
                  <a:pt x="3612444" y="2221088"/>
                  <a:pt x="3522133" y="2218266"/>
                </a:cubicBezTo>
                <a:cubicBezTo>
                  <a:pt x="3307724" y="2175387"/>
                  <a:pt x="3465020" y="2203511"/>
                  <a:pt x="2946400" y="2226733"/>
                </a:cubicBezTo>
                <a:cubicBezTo>
                  <a:pt x="2934775" y="2227254"/>
                  <a:pt x="2924011" y="2233287"/>
                  <a:pt x="2912533" y="2235200"/>
                </a:cubicBezTo>
                <a:cubicBezTo>
                  <a:pt x="2873164" y="2241762"/>
                  <a:pt x="2794000" y="2252133"/>
                  <a:pt x="2794000" y="2252133"/>
                </a:cubicBezTo>
                <a:cubicBezTo>
                  <a:pt x="2785533" y="2254955"/>
                  <a:pt x="2777312" y="2258664"/>
                  <a:pt x="2768600" y="2260600"/>
                </a:cubicBezTo>
                <a:cubicBezTo>
                  <a:pt x="2683802" y="2279444"/>
                  <a:pt x="2663348" y="2266344"/>
                  <a:pt x="2548466" y="2260600"/>
                </a:cubicBezTo>
                <a:cubicBezTo>
                  <a:pt x="2531533" y="2257778"/>
                  <a:pt x="2514424" y="2255857"/>
                  <a:pt x="2497666" y="2252133"/>
                </a:cubicBezTo>
                <a:cubicBezTo>
                  <a:pt x="2488954" y="2250197"/>
                  <a:pt x="2480978" y="2245602"/>
                  <a:pt x="2472266" y="2243666"/>
                </a:cubicBezTo>
                <a:cubicBezTo>
                  <a:pt x="2455508" y="2239942"/>
                  <a:pt x="2438399" y="2238022"/>
                  <a:pt x="2421466" y="2235200"/>
                </a:cubicBezTo>
                <a:lnTo>
                  <a:pt x="2370666" y="2218266"/>
                </a:lnTo>
                <a:cubicBezTo>
                  <a:pt x="2362199" y="2215444"/>
                  <a:pt x="2354154" y="2210608"/>
                  <a:pt x="2345266" y="2209800"/>
                </a:cubicBezTo>
                <a:lnTo>
                  <a:pt x="2159000" y="2192866"/>
                </a:lnTo>
                <a:cubicBezTo>
                  <a:pt x="2134727" y="2183157"/>
                  <a:pt x="2109311" y="2170780"/>
                  <a:pt x="2082800" y="2167466"/>
                </a:cubicBezTo>
                <a:cubicBezTo>
                  <a:pt x="2049078" y="2163251"/>
                  <a:pt x="2014997" y="2162558"/>
                  <a:pt x="1981200" y="2159000"/>
                </a:cubicBezTo>
                <a:cubicBezTo>
                  <a:pt x="1929587" y="2153567"/>
                  <a:pt x="1897850" y="2146108"/>
                  <a:pt x="1845733" y="2133600"/>
                </a:cubicBezTo>
                <a:cubicBezTo>
                  <a:pt x="1800473" y="2122738"/>
                  <a:pt x="1754551" y="2114061"/>
                  <a:pt x="1710266" y="2099733"/>
                </a:cubicBezTo>
                <a:cubicBezTo>
                  <a:pt x="1658406" y="2082955"/>
                  <a:pt x="1609234" y="2058693"/>
                  <a:pt x="1557866" y="2040466"/>
                </a:cubicBezTo>
                <a:cubicBezTo>
                  <a:pt x="1521690" y="2027629"/>
                  <a:pt x="1484216" y="2018739"/>
                  <a:pt x="1447800" y="2006600"/>
                </a:cubicBezTo>
                <a:cubicBezTo>
                  <a:pt x="1309265" y="1960422"/>
                  <a:pt x="1354591" y="1968309"/>
                  <a:pt x="1219200" y="1930400"/>
                </a:cubicBezTo>
                <a:cubicBezTo>
                  <a:pt x="1185584" y="1920988"/>
                  <a:pt x="1152034" y="1910739"/>
                  <a:pt x="1117600" y="1905000"/>
                </a:cubicBezTo>
                <a:cubicBezTo>
                  <a:pt x="1084078" y="1899413"/>
                  <a:pt x="1049930" y="1898454"/>
                  <a:pt x="1016000" y="1896533"/>
                </a:cubicBezTo>
                <a:lnTo>
                  <a:pt x="668866" y="1879600"/>
                </a:lnTo>
                <a:cubicBezTo>
                  <a:pt x="549458" y="1819896"/>
                  <a:pt x="681142" y="1887362"/>
                  <a:pt x="575733" y="1828800"/>
                </a:cubicBezTo>
                <a:cubicBezTo>
                  <a:pt x="549463" y="1814206"/>
                  <a:pt x="523593" y="1805714"/>
                  <a:pt x="499533" y="1786466"/>
                </a:cubicBezTo>
                <a:cubicBezTo>
                  <a:pt x="450312" y="1747089"/>
                  <a:pt x="460618" y="1743047"/>
                  <a:pt x="423333" y="1693333"/>
                </a:cubicBezTo>
                <a:cubicBezTo>
                  <a:pt x="372291" y="1625277"/>
                  <a:pt x="392905" y="1659862"/>
                  <a:pt x="338666" y="1600200"/>
                </a:cubicBezTo>
                <a:cubicBezTo>
                  <a:pt x="323839" y="1583890"/>
                  <a:pt x="313634" y="1563058"/>
                  <a:pt x="296333" y="1549400"/>
                </a:cubicBezTo>
                <a:cubicBezTo>
                  <a:pt x="259466" y="1520295"/>
                  <a:pt x="217311" y="1498600"/>
                  <a:pt x="177800" y="1473200"/>
                </a:cubicBezTo>
                <a:cubicBezTo>
                  <a:pt x="160867" y="1450622"/>
                  <a:pt x="132201" y="1433205"/>
                  <a:pt x="127000" y="1405466"/>
                </a:cubicBezTo>
                <a:cubicBezTo>
                  <a:pt x="118533" y="1360311"/>
                  <a:pt x="129165" y="1306754"/>
                  <a:pt x="101600" y="1270000"/>
                </a:cubicBezTo>
                <a:cubicBezTo>
                  <a:pt x="79766" y="1240888"/>
                  <a:pt x="72548" y="1235470"/>
                  <a:pt x="59266" y="1202266"/>
                </a:cubicBezTo>
                <a:cubicBezTo>
                  <a:pt x="17414" y="1097637"/>
                  <a:pt x="65113" y="1197027"/>
                  <a:pt x="25400" y="1117600"/>
                </a:cubicBezTo>
                <a:cubicBezTo>
                  <a:pt x="22578" y="1103489"/>
                  <a:pt x="20719" y="1089150"/>
                  <a:pt x="16933" y="1075266"/>
                </a:cubicBezTo>
                <a:cubicBezTo>
                  <a:pt x="12237" y="1058046"/>
                  <a:pt x="0" y="1024466"/>
                  <a:pt x="0" y="1024466"/>
                </a:cubicBezTo>
                <a:cubicBezTo>
                  <a:pt x="5644" y="934155"/>
                  <a:pt x="9418" y="843708"/>
                  <a:pt x="16933" y="753533"/>
                </a:cubicBezTo>
                <a:cubicBezTo>
                  <a:pt x="20555" y="710070"/>
                  <a:pt x="43987" y="697767"/>
                  <a:pt x="59266" y="651933"/>
                </a:cubicBezTo>
                <a:cubicBezTo>
                  <a:pt x="65805" y="632316"/>
                  <a:pt x="72113" y="609403"/>
                  <a:pt x="84666" y="592666"/>
                </a:cubicBezTo>
                <a:cubicBezTo>
                  <a:pt x="94245" y="579894"/>
                  <a:pt x="107244" y="570089"/>
                  <a:pt x="118533" y="558800"/>
                </a:cubicBezTo>
                <a:cubicBezTo>
                  <a:pt x="124177" y="547511"/>
                  <a:pt x="127386" y="534629"/>
                  <a:pt x="135466" y="524933"/>
                </a:cubicBezTo>
                <a:cubicBezTo>
                  <a:pt x="155907" y="500404"/>
                  <a:pt x="180622" y="479778"/>
                  <a:pt x="203200" y="457200"/>
                </a:cubicBezTo>
                <a:cubicBezTo>
                  <a:pt x="208845" y="451555"/>
                  <a:pt x="212560" y="442790"/>
                  <a:pt x="220133" y="440266"/>
                </a:cubicBezTo>
                <a:cubicBezTo>
                  <a:pt x="284585" y="418782"/>
                  <a:pt x="253430" y="426834"/>
                  <a:pt x="313266" y="414866"/>
                </a:cubicBezTo>
                <a:cubicBezTo>
                  <a:pt x="341488" y="397933"/>
                  <a:pt x="366003" y="372048"/>
                  <a:pt x="397933" y="364066"/>
                </a:cubicBezTo>
                <a:cubicBezTo>
                  <a:pt x="409222" y="361244"/>
                  <a:pt x="420390" y="357882"/>
                  <a:pt x="431800" y="355600"/>
                </a:cubicBezTo>
                <a:cubicBezTo>
                  <a:pt x="448634" y="352233"/>
                  <a:pt x="465710" y="350204"/>
                  <a:pt x="482600" y="347133"/>
                </a:cubicBezTo>
                <a:cubicBezTo>
                  <a:pt x="496758" y="344559"/>
                  <a:pt x="510822" y="341488"/>
                  <a:pt x="524933" y="338666"/>
                </a:cubicBezTo>
                <a:cubicBezTo>
                  <a:pt x="601133" y="341488"/>
                  <a:pt x="677405" y="342783"/>
                  <a:pt x="753533" y="347133"/>
                </a:cubicBezTo>
                <a:cubicBezTo>
                  <a:pt x="776249" y="348431"/>
                  <a:pt x="798513" y="355600"/>
                  <a:pt x="821266" y="355600"/>
                </a:cubicBezTo>
                <a:cubicBezTo>
                  <a:pt x="948297" y="355600"/>
                  <a:pt x="1075266" y="349955"/>
                  <a:pt x="1202266" y="347133"/>
                </a:cubicBezTo>
                <a:cubicBezTo>
                  <a:pt x="1221087" y="309491"/>
                  <a:pt x="1239909" y="276536"/>
                  <a:pt x="1253066" y="237066"/>
                </a:cubicBezTo>
                <a:cubicBezTo>
                  <a:pt x="1256746" y="226027"/>
                  <a:pt x="1259009" y="214559"/>
                  <a:pt x="1261533" y="203200"/>
                </a:cubicBezTo>
                <a:cubicBezTo>
                  <a:pt x="1264655" y="189152"/>
                  <a:pt x="1264947" y="174341"/>
                  <a:pt x="1270000" y="160866"/>
                </a:cubicBezTo>
                <a:cubicBezTo>
                  <a:pt x="1273573" y="151338"/>
                  <a:pt x="1281289" y="143933"/>
                  <a:pt x="1286933" y="135466"/>
                </a:cubicBezTo>
                <a:cubicBezTo>
                  <a:pt x="1289755" y="124177"/>
                  <a:pt x="1289627" y="111703"/>
                  <a:pt x="1295400" y="101600"/>
                </a:cubicBezTo>
                <a:cubicBezTo>
                  <a:pt x="1311065" y="74188"/>
                  <a:pt x="1335681" y="69561"/>
                  <a:pt x="1363133" y="59266"/>
                </a:cubicBezTo>
                <a:cubicBezTo>
                  <a:pt x="1371489" y="56132"/>
                  <a:pt x="1380066" y="53622"/>
                  <a:pt x="1388533" y="50800"/>
                </a:cubicBezTo>
                <a:cubicBezTo>
                  <a:pt x="1394177" y="42333"/>
                  <a:pt x="1397520" y="31757"/>
                  <a:pt x="1405466" y="25400"/>
                </a:cubicBezTo>
                <a:cubicBezTo>
                  <a:pt x="1412435" y="19825"/>
                  <a:pt x="1422285" y="19385"/>
                  <a:pt x="1430866" y="16933"/>
                </a:cubicBezTo>
                <a:cubicBezTo>
                  <a:pt x="1480445" y="2767"/>
                  <a:pt x="1481926" y="6747"/>
                  <a:pt x="1549400" y="0"/>
                </a:cubicBezTo>
                <a:cubicBezTo>
                  <a:pt x="1603022" y="2822"/>
                  <a:pt x="1656790" y="3605"/>
                  <a:pt x="1710266" y="8466"/>
                </a:cubicBezTo>
                <a:cubicBezTo>
                  <a:pt x="1729487" y="10213"/>
                  <a:pt x="1746292" y="23313"/>
                  <a:pt x="1761066" y="33866"/>
                </a:cubicBezTo>
                <a:cubicBezTo>
                  <a:pt x="1797529" y="59911"/>
                  <a:pt x="1789021" y="59152"/>
                  <a:pt x="1828800" y="76200"/>
                </a:cubicBezTo>
                <a:cubicBezTo>
                  <a:pt x="1837003" y="79716"/>
                  <a:pt x="1845997" y="81150"/>
                  <a:pt x="1854200" y="84666"/>
                </a:cubicBezTo>
                <a:cubicBezTo>
                  <a:pt x="1865801" y="89638"/>
                  <a:pt x="1876465" y="96628"/>
                  <a:pt x="1888066" y="101600"/>
                </a:cubicBezTo>
                <a:cubicBezTo>
                  <a:pt x="1916005" y="113574"/>
                  <a:pt x="1972733" y="135466"/>
                  <a:pt x="1972733" y="135466"/>
                </a:cubicBezTo>
                <a:cubicBezTo>
                  <a:pt x="1984022" y="146755"/>
                  <a:pt x="1994668" y="158726"/>
                  <a:pt x="2006600" y="169333"/>
                </a:cubicBezTo>
                <a:cubicBezTo>
                  <a:pt x="2020106" y="181339"/>
                  <a:pt x="2036637" y="189958"/>
                  <a:pt x="2048933" y="203200"/>
                </a:cubicBezTo>
                <a:cubicBezTo>
                  <a:pt x="2073850" y="230034"/>
                  <a:pt x="2115497" y="301261"/>
                  <a:pt x="2159000" y="321733"/>
                </a:cubicBezTo>
                <a:cubicBezTo>
                  <a:pt x="2233178" y="356640"/>
                  <a:pt x="2251172" y="353498"/>
                  <a:pt x="2319866" y="364066"/>
                </a:cubicBezTo>
                <a:cubicBezTo>
                  <a:pt x="2336833" y="366676"/>
                  <a:pt x="2353672" y="370105"/>
                  <a:pt x="2370666" y="372533"/>
                </a:cubicBezTo>
                <a:cubicBezTo>
                  <a:pt x="2519062" y="393733"/>
                  <a:pt x="2367951" y="369259"/>
                  <a:pt x="2489200" y="389466"/>
                </a:cubicBezTo>
                <a:cubicBezTo>
                  <a:pt x="2512374" y="401054"/>
                  <a:pt x="2528522" y="407378"/>
                  <a:pt x="2548466" y="423333"/>
                </a:cubicBezTo>
                <a:cubicBezTo>
                  <a:pt x="2554699" y="428320"/>
                  <a:pt x="2557460" y="439445"/>
                  <a:pt x="2565400" y="440266"/>
                </a:cubicBezTo>
                <a:cubicBezTo>
                  <a:pt x="2641247" y="448112"/>
                  <a:pt x="2717800" y="445911"/>
                  <a:pt x="2794000" y="448733"/>
                </a:cubicBezTo>
                <a:lnTo>
                  <a:pt x="3208866" y="440266"/>
                </a:lnTo>
                <a:cubicBezTo>
                  <a:pt x="3231606" y="439468"/>
                  <a:pt x="3254002" y="434459"/>
                  <a:pt x="3276600" y="431800"/>
                </a:cubicBezTo>
                <a:lnTo>
                  <a:pt x="3352800" y="423333"/>
                </a:lnTo>
                <a:cubicBezTo>
                  <a:pt x="3372602" y="420858"/>
                  <a:pt x="3392197" y="416729"/>
                  <a:pt x="3412066" y="414866"/>
                </a:cubicBezTo>
                <a:cubicBezTo>
                  <a:pt x="3482538" y="408259"/>
                  <a:pt x="3553013" y="400880"/>
                  <a:pt x="3623733" y="397933"/>
                </a:cubicBezTo>
                <a:lnTo>
                  <a:pt x="4233333" y="372533"/>
                </a:lnTo>
                <a:cubicBezTo>
                  <a:pt x="4529201" y="327016"/>
                  <a:pt x="4181392" y="389008"/>
                  <a:pt x="4428066" y="321733"/>
                </a:cubicBezTo>
                <a:cubicBezTo>
                  <a:pt x="4493681" y="303838"/>
                  <a:pt x="4624170" y="297515"/>
                  <a:pt x="4682066" y="287866"/>
                </a:cubicBezTo>
                <a:lnTo>
                  <a:pt x="4732866" y="279400"/>
                </a:lnTo>
                <a:cubicBezTo>
                  <a:pt x="4752590" y="276366"/>
                  <a:pt x="4772480" y="274401"/>
                  <a:pt x="4792133" y="270933"/>
                </a:cubicBezTo>
                <a:cubicBezTo>
                  <a:pt x="4820476" y="265931"/>
                  <a:pt x="4848075" y="255795"/>
                  <a:pt x="4876800" y="254000"/>
                </a:cubicBezTo>
                <a:lnTo>
                  <a:pt x="5012266" y="245533"/>
                </a:lnTo>
                <a:cubicBezTo>
                  <a:pt x="5097392" y="202971"/>
                  <a:pt x="4989989" y="252959"/>
                  <a:pt x="5088466" y="220133"/>
                </a:cubicBezTo>
                <a:cubicBezTo>
                  <a:pt x="5100440" y="216142"/>
                  <a:pt x="5109783" y="204545"/>
                  <a:pt x="5122333" y="203200"/>
                </a:cubicBezTo>
                <a:cubicBezTo>
                  <a:pt x="5366752" y="177012"/>
                  <a:pt x="5284610" y="182033"/>
                  <a:pt x="5317066" y="17780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0112" y="3218085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3144" y="3194880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12509" y="3146157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26491" y="3110252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80112" y="3455112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2735" y="3501639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12509" y="3533389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26491" y="3579916"/>
            <a:ext cx="173965" cy="1565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6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1814436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2775" y="3452405"/>
            <a:ext cx="8039802" cy="73711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2775" y="5561688"/>
            <a:ext cx="8039802" cy="7371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EPIGENETIC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pigenetics_pri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807"/>
            <a:ext cx="9144000" cy="5648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4350" y="6507274"/>
            <a:ext cx="43396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https://</a:t>
            </a:r>
            <a:r>
              <a:rPr lang="en-US" sz="900" dirty="0" err="1">
                <a:solidFill>
                  <a:srgbClr val="FFFFFF"/>
                </a:solidFill>
              </a:rPr>
              <a:t>photos.the-scientist.com</a:t>
            </a:r>
            <a:r>
              <a:rPr lang="en-US" sz="900" dirty="0">
                <a:solidFill>
                  <a:srgbClr val="FFFFFF"/>
                </a:solidFill>
              </a:rPr>
              <a:t>/content/images/articles/58007/</a:t>
            </a:r>
            <a:r>
              <a:rPr lang="en-US" sz="900" dirty="0" err="1">
                <a:solidFill>
                  <a:srgbClr val="FFFFFF"/>
                </a:solidFill>
              </a:rPr>
              <a:t>epigenetics_primer.jpg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7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4664"/>
            <a:ext cx="5164106" cy="507150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Paired </a:t>
            </a:r>
            <a:r>
              <a:rPr lang="en-US" sz="2000" dirty="0" err="1" smtClean="0"/>
              <a:t>ddRAD</a:t>
            </a:r>
            <a:r>
              <a:rPr lang="en-US" sz="2000" dirty="0" smtClean="0"/>
              <a:t> and </a:t>
            </a:r>
            <a:r>
              <a:rPr lang="en-US" sz="2000" dirty="0" err="1" smtClean="0"/>
              <a:t>EpiRAD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Both </a:t>
            </a:r>
            <a:r>
              <a:rPr lang="en-US" sz="2000" dirty="0"/>
              <a:t>methods used the rare cutter </a:t>
            </a:r>
            <a:r>
              <a:rPr lang="en-US" sz="2000" dirty="0" err="1"/>
              <a:t>PstI</a:t>
            </a:r>
            <a:r>
              <a:rPr lang="en-US" sz="2000" dirty="0"/>
              <a:t> (</a:t>
            </a:r>
            <a:r>
              <a:rPr lang="en-US" sz="2000" dirty="0" smtClean="0"/>
              <a:t>5’-</a:t>
            </a:r>
            <a:r>
              <a:rPr lang="en-US" sz="2000" dirty="0"/>
              <a:t>CTGCAG-</a:t>
            </a:r>
            <a:r>
              <a:rPr lang="en-US" sz="2000" dirty="0" smtClean="0"/>
              <a:t>3’ </a:t>
            </a:r>
            <a:r>
              <a:rPr lang="en-US" sz="2000" dirty="0"/>
              <a:t>recognition site), while the common cutter </a:t>
            </a:r>
            <a:r>
              <a:rPr lang="en-US" sz="2000" dirty="0" err="1"/>
              <a:t>MspI</a:t>
            </a:r>
            <a:r>
              <a:rPr lang="en-US" sz="2000" dirty="0"/>
              <a:t> (</a:t>
            </a:r>
            <a:r>
              <a:rPr lang="en-US" sz="2000" dirty="0" smtClean="0"/>
              <a:t>5’-</a:t>
            </a:r>
            <a:r>
              <a:rPr lang="en-US" sz="2000" dirty="0"/>
              <a:t>CCGG-</a:t>
            </a:r>
            <a:r>
              <a:rPr lang="en-US" sz="2000" dirty="0" smtClean="0"/>
              <a:t>3’ </a:t>
            </a:r>
            <a:r>
              <a:rPr lang="en-US" sz="2000" dirty="0"/>
              <a:t>recognition site) was used for </a:t>
            </a:r>
            <a:r>
              <a:rPr lang="en-US" sz="2000" dirty="0" err="1"/>
              <a:t>ddRADseq</a:t>
            </a:r>
            <a:r>
              <a:rPr lang="en-US" sz="2000" dirty="0"/>
              <a:t> and the methylation-sensitive </a:t>
            </a:r>
            <a:r>
              <a:rPr lang="en-US" sz="2000" dirty="0" err="1"/>
              <a:t>isoschizomer</a:t>
            </a:r>
            <a:r>
              <a:rPr lang="en-US" sz="2000" dirty="0"/>
              <a:t> </a:t>
            </a:r>
            <a:r>
              <a:rPr lang="en-US" sz="2000" dirty="0" err="1"/>
              <a:t>HpaII</a:t>
            </a:r>
            <a:r>
              <a:rPr lang="en-US" sz="2000" dirty="0"/>
              <a:t> (also </a:t>
            </a:r>
            <a:r>
              <a:rPr lang="en-US" sz="2000" dirty="0" smtClean="0"/>
              <a:t>5’ </a:t>
            </a:r>
            <a:r>
              <a:rPr lang="en-US" sz="2000" dirty="0"/>
              <a:t>-C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GG-</a:t>
            </a:r>
            <a:r>
              <a:rPr lang="en-US" sz="2000" dirty="0" smtClean="0"/>
              <a:t>3’ recognition </a:t>
            </a:r>
            <a:r>
              <a:rPr lang="en-US" sz="2000" dirty="0"/>
              <a:t>site) was used for </a:t>
            </a:r>
            <a:r>
              <a:rPr lang="en-US" sz="2000" dirty="0" err="1"/>
              <a:t>EpiRADseq</a:t>
            </a:r>
            <a:r>
              <a:rPr lang="en-US" sz="2000" dirty="0"/>
              <a:t> preparations. 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“Methylation </a:t>
            </a:r>
            <a:r>
              <a:rPr lang="en-US" sz="2000" dirty="0"/>
              <a:t>detection with </a:t>
            </a:r>
            <a:r>
              <a:rPr lang="en-US" sz="2000" dirty="0" err="1"/>
              <a:t>EpiRADseq</a:t>
            </a:r>
            <a:r>
              <a:rPr lang="en-US" sz="2000" dirty="0"/>
              <a:t> data involves analysis of read counts (</a:t>
            </a:r>
            <a:r>
              <a:rPr lang="en-US" sz="2000" dirty="0" err="1"/>
              <a:t>Schield</a:t>
            </a:r>
            <a:r>
              <a:rPr lang="en-US" sz="2000" dirty="0"/>
              <a:t> et al., 2016). The presence of a given read in the </a:t>
            </a:r>
            <a:r>
              <a:rPr lang="en-US" sz="2000" dirty="0" err="1"/>
              <a:t>EpiRADseq</a:t>
            </a:r>
            <a:r>
              <a:rPr lang="en-US" sz="2000" dirty="0"/>
              <a:t> data set indicates that the locus is not methylated at the restriction cut site. Conversely, if a locus is methylated at the </a:t>
            </a:r>
            <a:r>
              <a:rPr lang="en-US" sz="2000" dirty="0" smtClean="0"/>
              <a:t>5’- </a:t>
            </a:r>
            <a:r>
              <a:rPr lang="en-US" sz="2000" dirty="0"/>
              <a:t>C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GG-</a:t>
            </a:r>
            <a:r>
              <a:rPr lang="en-US" sz="2000" dirty="0" smtClean="0"/>
              <a:t>3’ </a:t>
            </a:r>
            <a:r>
              <a:rPr lang="en-US" sz="2000" dirty="0"/>
              <a:t>cut site, </a:t>
            </a:r>
            <a:r>
              <a:rPr lang="en-US" sz="2000" i="1" dirty="0" err="1"/>
              <a:t>HpaII</a:t>
            </a:r>
            <a:r>
              <a:rPr lang="en-US" sz="2000" dirty="0"/>
              <a:t> is blocked from cutting, and the locus will be absent from the data set</a:t>
            </a:r>
            <a:r>
              <a:rPr lang="en-US" sz="2000" dirty="0" smtClean="0"/>
              <a:t>.” </a:t>
            </a:r>
          </a:p>
          <a:p>
            <a:endParaRPr lang="en-US" sz="2000" dirty="0"/>
          </a:p>
          <a:p>
            <a:r>
              <a:rPr lang="en-US" sz="1400" i="1" dirty="0" err="1" smtClean="0"/>
              <a:t>Dimond</a:t>
            </a:r>
            <a:r>
              <a:rPr lang="en-US" sz="1400" i="1" dirty="0" smtClean="0"/>
              <a:t> and Roberts 2017 </a:t>
            </a:r>
            <a:r>
              <a:rPr lang="en-US" sz="1400" i="1" dirty="0" err="1" smtClean="0"/>
              <a:t>Molec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Ecol</a:t>
            </a:r>
            <a:endParaRPr lang="en-US" sz="1400" i="1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dimond_roberts_201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06" y="0"/>
            <a:ext cx="3687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2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ox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/>
          <p:cNvSpPr/>
          <p:nvPr/>
        </p:nvSpPr>
        <p:spPr>
          <a:xfrm>
            <a:off x="192775" y="3560832"/>
            <a:ext cx="8039802" cy="82967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7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754" y="758522"/>
            <a:ext cx="5542371" cy="6008755"/>
            <a:chOff x="1596190" y="849244"/>
            <a:chExt cx="5542371" cy="6008755"/>
          </a:xfrm>
        </p:grpSpPr>
        <p:pic>
          <p:nvPicPr>
            <p:cNvPr id="4" name="Picture 3" descr="Methylation_BSSeq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190" y="849244"/>
              <a:ext cx="5542371" cy="6008755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2408717" y="1997483"/>
              <a:ext cx="2525503" cy="1301949"/>
            </a:xfrm>
            <a:custGeom>
              <a:avLst/>
              <a:gdLst>
                <a:gd name="connsiteX0" fmla="*/ 2437913 w 2525503"/>
                <a:gd name="connsiteY0" fmla="*/ 61012 h 1301949"/>
                <a:gd name="connsiteX1" fmla="*/ 2437913 w 2525503"/>
                <a:gd name="connsiteY1" fmla="*/ 61012 h 1301949"/>
                <a:gd name="connsiteX2" fmla="*/ 2291930 w 2525503"/>
                <a:gd name="connsiteY2" fmla="*/ 46413 h 1301949"/>
                <a:gd name="connsiteX3" fmla="*/ 2029161 w 2525503"/>
                <a:gd name="connsiteY3" fmla="*/ 17214 h 1301949"/>
                <a:gd name="connsiteX4" fmla="*/ 1576614 w 2525503"/>
                <a:gd name="connsiteY4" fmla="*/ 31813 h 1301949"/>
                <a:gd name="connsiteX5" fmla="*/ 1489025 w 2525503"/>
                <a:gd name="connsiteY5" fmla="*/ 61012 h 1301949"/>
                <a:gd name="connsiteX6" fmla="*/ 496341 w 2525503"/>
                <a:gd name="connsiteY6" fmla="*/ 46413 h 1301949"/>
                <a:gd name="connsiteX7" fmla="*/ 0 w 2525503"/>
                <a:gd name="connsiteY7" fmla="*/ 104810 h 1301949"/>
                <a:gd name="connsiteX8" fmla="*/ 14598 w 2525503"/>
                <a:gd name="connsiteY8" fmla="*/ 221604 h 1301949"/>
                <a:gd name="connsiteX9" fmla="*/ 87590 w 2525503"/>
                <a:gd name="connsiteY9" fmla="*/ 294600 h 1301949"/>
                <a:gd name="connsiteX10" fmla="*/ 189778 w 2525503"/>
                <a:gd name="connsiteY10" fmla="*/ 367596 h 1301949"/>
                <a:gd name="connsiteX11" fmla="*/ 364957 w 2525503"/>
                <a:gd name="connsiteY11" fmla="*/ 484390 h 1301949"/>
                <a:gd name="connsiteX12" fmla="*/ 423350 w 2525503"/>
                <a:gd name="connsiteY12" fmla="*/ 513589 h 1301949"/>
                <a:gd name="connsiteX13" fmla="*/ 467145 w 2525503"/>
                <a:gd name="connsiteY13" fmla="*/ 557387 h 1301949"/>
                <a:gd name="connsiteX14" fmla="*/ 540136 w 2525503"/>
                <a:gd name="connsiteY14" fmla="*/ 659581 h 1301949"/>
                <a:gd name="connsiteX15" fmla="*/ 554735 w 2525503"/>
                <a:gd name="connsiteY15" fmla="*/ 717978 h 1301949"/>
                <a:gd name="connsiteX16" fmla="*/ 569333 w 2525503"/>
                <a:gd name="connsiteY16" fmla="*/ 761776 h 1301949"/>
                <a:gd name="connsiteX17" fmla="*/ 627726 w 2525503"/>
                <a:gd name="connsiteY17" fmla="*/ 1170555 h 1301949"/>
                <a:gd name="connsiteX18" fmla="*/ 671521 w 2525503"/>
                <a:gd name="connsiteY18" fmla="*/ 1199754 h 1301949"/>
                <a:gd name="connsiteX19" fmla="*/ 700717 w 2525503"/>
                <a:gd name="connsiteY19" fmla="*/ 1243552 h 1301949"/>
                <a:gd name="connsiteX20" fmla="*/ 788307 w 2525503"/>
                <a:gd name="connsiteY20" fmla="*/ 1258151 h 1301949"/>
                <a:gd name="connsiteX21" fmla="*/ 861299 w 2525503"/>
                <a:gd name="connsiteY21" fmla="*/ 1272750 h 1301949"/>
                <a:gd name="connsiteX22" fmla="*/ 919692 w 2525503"/>
                <a:gd name="connsiteY22" fmla="*/ 1287349 h 1301949"/>
                <a:gd name="connsiteX23" fmla="*/ 1240854 w 2525503"/>
                <a:gd name="connsiteY23" fmla="*/ 1301949 h 1301949"/>
                <a:gd name="connsiteX24" fmla="*/ 1459828 w 2525503"/>
                <a:gd name="connsiteY24" fmla="*/ 1287349 h 1301949"/>
                <a:gd name="connsiteX25" fmla="*/ 1547418 w 2525503"/>
                <a:gd name="connsiteY25" fmla="*/ 1199754 h 1301949"/>
                <a:gd name="connsiteX26" fmla="*/ 1591213 w 2525503"/>
                <a:gd name="connsiteY26" fmla="*/ 1155956 h 1301949"/>
                <a:gd name="connsiteX27" fmla="*/ 1635008 w 2525503"/>
                <a:gd name="connsiteY27" fmla="*/ 1053761 h 1301949"/>
                <a:gd name="connsiteX28" fmla="*/ 1664204 w 2525503"/>
                <a:gd name="connsiteY28" fmla="*/ 980765 h 1301949"/>
                <a:gd name="connsiteX29" fmla="*/ 1678802 w 2525503"/>
                <a:gd name="connsiteY29" fmla="*/ 936967 h 1301949"/>
                <a:gd name="connsiteX30" fmla="*/ 1722597 w 2525503"/>
                <a:gd name="connsiteY30" fmla="*/ 878570 h 1301949"/>
                <a:gd name="connsiteX31" fmla="*/ 1737196 w 2525503"/>
                <a:gd name="connsiteY31" fmla="*/ 834772 h 1301949"/>
                <a:gd name="connsiteX32" fmla="*/ 1970768 w 2525503"/>
                <a:gd name="connsiteY32" fmla="*/ 688780 h 1301949"/>
                <a:gd name="connsiteX33" fmla="*/ 2102153 w 2525503"/>
                <a:gd name="connsiteY33" fmla="*/ 601184 h 1301949"/>
                <a:gd name="connsiteX34" fmla="*/ 2145948 w 2525503"/>
                <a:gd name="connsiteY34" fmla="*/ 571986 h 1301949"/>
                <a:gd name="connsiteX35" fmla="*/ 2189742 w 2525503"/>
                <a:gd name="connsiteY35" fmla="*/ 557387 h 1301949"/>
                <a:gd name="connsiteX36" fmla="*/ 2291930 w 2525503"/>
                <a:gd name="connsiteY36" fmla="*/ 513589 h 1301949"/>
                <a:gd name="connsiteX37" fmla="*/ 2379520 w 2525503"/>
                <a:gd name="connsiteY37" fmla="*/ 440593 h 1301949"/>
                <a:gd name="connsiteX38" fmla="*/ 2423315 w 2525503"/>
                <a:gd name="connsiteY38" fmla="*/ 411394 h 1301949"/>
                <a:gd name="connsiteX39" fmla="*/ 2496306 w 2525503"/>
                <a:gd name="connsiteY39" fmla="*/ 280001 h 1301949"/>
                <a:gd name="connsiteX40" fmla="*/ 2525503 w 2525503"/>
                <a:gd name="connsiteY40" fmla="*/ 236203 h 1301949"/>
                <a:gd name="connsiteX41" fmla="*/ 2510905 w 2525503"/>
                <a:gd name="connsiteY41" fmla="*/ 134008 h 1301949"/>
                <a:gd name="connsiteX42" fmla="*/ 2496306 w 2525503"/>
                <a:gd name="connsiteY42" fmla="*/ 75611 h 1301949"/>
                <a:gd name="connsiteX43" fmla="*/ 2437913 w 2525503"/>
                <a:gd name="connsiteY43" fmla="*/ 61012 h 130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525503" h="1301949">
                  <a:moveTo>
                    <a:pt x="2437913" y="61012"/>
                  </a:moveTo>
                  <a:lnTo>
                    <a:pt x="2437913" y="61012"/>
                  </a:lnTo>
                  <a:lnTo>
                    <a:pt x="2291930" y="46413"/>
                  </a:lnTo>
                  <a:cubicBezTo>
                    <a:pt x="1919977" y="5081"/>
                    <a:pt x="2471766" y="61477"/>
                    <a:pt x="2029161" y="17214"/>
                  </a:cubicBezTo>
                  <a:cubicBezTo>
                    <a:pt x="1878312" y="22080"/>
                    <a:pt x="1727048" y="19615"/>
                    <a:pt x="1576614" y="31813"/>
                  </a:cubicBezTo>
                  <a:cubicBezTo>
                    <a:pt x="1545939" y="34300"/>
                    <a:pt x="1489025" y="61012"/>
                    <a:pt x="1489025" y="61012"/>
                  </a:cubicBezTo>
                  <a:lnTo>
                    <a:pt x="496341" y="46413"/>
                  </a:lnTo>
                  <a:cubicBezTo>
                    <a:pt x="4237" y="46413"/>
                    <a:pt x="64916" y="-89957"/>
                    <a:pt x="0" y="104810"/>
                  </a:cubicBezTo>
                  <a:cubicBezTo>
                    <a:pt x="4866" y="143741"/>
                    <a:pt x="4275" y="183752"/>
                    <a:pt x="14598" y="221604"/>
                  </a:cubicBezTo>
                  <a:cubicBezTo>
                    <a:pt x="27193" y="267789"/>
                    <a:pt x="55529" y="267881"/>
                    <a:pt x="87590" y="294600"/>
                  </a:cubicBezTo>
                  <a:cubicBezTo>
                    <a:pt x="176364" y="368584"/>
                    <a:pt x="81725" y="313567"/>
                    <a:pt x="189778" y="367596"/>
                  </a:cubicBezTo>
                  <a:cubicBezTo>
                    <a:pt x="249151" y="456664"/>
                    <a:pt x="203280" y="403546"/>
                    <a:pt x="364957" y="484390"/>
                  </a:cubicBezTo>
                  <a:cubicBezTo>
                    <a:pt x="384421" y="494123"/>
                    <a:pt x="407962" y="498200"/>
                    <a:pt x="423350" y="513589"/>
                  </a:cubicBezTo>
                  <a:cubicBezTo>
                    <a:pt x="437948" y="528188"/>
                    <a:pt x="453709" y="541711"/>
                    <a:pt x="467145" y="557387"/>
                  </a:cubicBezTo>
                  <a:cubicBezTo>
                    <a:pt x="494307" y="589078"/>
                    <a:pt x="517029" y="624918"/>
                    <a:pt x="540136" y="659581"/>
                  </a:cubicBezTo>
                  <a:cubicBezTo>
                    <a:pt x="545002" y="679047"/>
                    <a:pt x="549223" y="698685"/>
                    <a:pt x="554735" y="717978"/>
                  </a:cubicBezTo>
                  <a:cubicBezTo>
                    <a:pt x="558962" y="732775"/>
                    <a:pt x="568237" y="746426"/>
                    <a:pt x="569333" y="761776"/>
                  </a:cubicBezTo>
                  <a:cubicBezTo>
                    <a:pt x="587946" y="1022378"/>
                    <a:pt x="497296" y="1061857"/>
                    <a:pt x="627726" y="1170555"/>
                  </a:cubicBezTo>
                  <a:cubicBezTo>
                    <a:pt x="641204" y="1181788"/>
                    <a:pt x="656923" y="1190021"/>
                    <a:pt x="671521" y="1199754"/>
                  </a:cubicBezTo>
                  <a:cubicBezTo>
                    <a:pt x="681253" y="1214353"/>
                    <a:pt x="685024" y="1235705"/>
                    <a:pt x="700717" y="1243552"/>
                  </a:cubicBezTo>
                  <a:cubicBezTo>
                    <a:pt x="727191" y="1256790"/>
                    <a:pt x="759185" y="1252856"/>
                    <a:pt x="788307" y="1258151"/>
                  </a:cubicBezTo>
                  <a:cubicBezTo>
                    <a:pt x="812719" y="1262590"/>
                    <a:pt x="837077" y="1267367"/>
                    <a:pt x="861299" y="1272750"/>
                  </a:cubicBezTo>
                  <a:cubicBezTo>
                    <a:pt x="880885" y="1277103"/>
                    <a:pt x="899688" y="1285810"/>
                    <a:pt x="919692" y="1287349"/>
                  </a:cubicBezTo>
                  <a:cubicBezTo>
                    <a:pt x="1026541" y="1295569"/>
                    <a:pt x="1133800" y="1297082"/>
                    <a:pt x="1240854" y="1301949"/>
                  </a:cubicBezTo>
                  <a:cubicBezTo>
                    <a:pt x="1313845" y="1297082"/>
                    <a:pt x="1387670" y="1299376"/>
                    <a:pt x="1459828" y="1287349"/>
                  </a:cubicBezTo>
                  <a:cubicBezTo>
                    <a:pt x="1498377" y="1280924"/>
                    <a:pt x="1528446" y="1221889"/>
                    <a:pt x="1547418" y="1199754"/>
                  </a:cubicBezTo>
                  <a:cubicBezTo>
                    <a:pt x="1560854" y="1184078"/>
                    <a:pt x="1576615" y="1170555"/>
                    <a:pt x="1591213" y="1155956"/>
                  </a:cubicBezTo>
                  <a:cubicBezTo>
                    <a:pt x="1621197" y="1065997"/>
                    <a:pt x="1586903" y="1162005"/>
                    <a:pt x="1635008" y="1053761"/>
                  </a:cubicBezTo>
                  <a:cubicBezTo>
                    <a:pt x="1645651" y="1029813"/>
                    <a:pt x="1655003" y="1005303"/>
                    <a:pt x="1664204" y="980765"/>
                  </a:cubicBezTo>
                  <a:cubicBezTo>
                    <a:pt x="1669607" y="966356"/>
                    <a:pt x="1671167" y="950329"/>
                    <a:pt x="1678802" y="936967"/>
                  </a:cubicBezTo>
                  <a:cubicBezTo>
                    <a:pt x="1690873" y="915841"/>
                    <a:pt x="1707999" y="898036"/>
                    <a:pt x="1722597" y="878570"/>
                  </a:cubicBezTo>
                  <a:cubicBezTo>
                    <a:pt x="1727463" y="863971"/>
                    <a:pt x="1726315" y="845654"/>
                    <a:pt x="1737196" y="834772"/>
                  </a:cubicBezTo>
                  <a:cubicBezTo>
                    <a:pt x="1864715" y="707245"/>
                    <a:pt x="1832001" y="781298"/>
                    <a:pt x="1970768" y="688780"/>
                  </a:cubicBezTo>
                  <a:lnTo>
                    <a:pt x="2102153" y="601184"/>
                  </a:lnTo>
                  <a:cubicBezTo>
                    <a:pt x="2116751" y="591451"/>
                    <a:pt x="2129303" y="577535"/>
                    <a:pt x="2145948" y="571986"/>
                  </a:cubicBezTo>
                  <a:cubicBezTo>
                    <a:pt x="2160546" y="567120"/>
                    <a:pt x="2175599" y="563449"/>
                    <a:pt x="2189742" y="557387"/>
                  </a:cubicBezTo>
                  <a:cubicBezTo>
                    <a:pt x="2316015" y="503266"/>
                    <a:pt x="2189226" y="547826"/>
                    <a:pt x="2291930" y="513589"/>
                  </a:cubicBezTo>
                  <a:cubicBezTo>
                    <a:pt x="2400665" y="441093"/>
                    <a:pt x="2267118" y="534267"/>
                    <a:pt x="2379520" y="440593"/>
                  </a:cubicBezTo>
                  <a:cubicBezTo>
                    <a:pt x="2392998" y="429360"/>
                    <a:pt x="2408717" y="421127"/>
                    <a:pt x="2423315" y="411394"/>
                  </a:cubicBezTo>
                  <a:cubicBezTo>
                    <a:pt x="2449009" y="334305"/>
                    <a:pt x="2429377" y="380400"/>
                    <a:pt x="2496306" y="280001"/>
                  </a:cubicBezTo>
                  <a:lnTo>
                    <a:pt x="2525503" y="236203"/>
                  </a:lnTo>
                  <a:cubicBezTo>
                    <a:pt x="2520637" y="202138"/>
                    <a:pt x="2517060" y="167864"/>
                    <a:pt x="2510905" y="134008"/>
                  </a:cubicBezTo>
                  <a:cubicBezTo>
                    <a:pt x="2507316" y="114267"/>
                    <a:pt x="2507436" y="92306"/>
                    <a:pt x="2496306" y="75611"/>
                  </a:cubicBezTo>
                  <a:cubicBezTo>
                    <a:pt x="2487500" y="62401"/>
                    <a:pt x="2440890" y="40602"/>
                    <a:pt x="2437913" y="61012"/>
                  </a:cubicBezTo>
                  <a:close/>
                </a:path>
              </a:pathLst>
            </a:cu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08682" y="4540368"/>
              <a:ext cx="423350" cy="291985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10788" y="3489222"/>
              <a:ext cx="359980" cy="3368777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10788" y="849244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32384" y="3284833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62587" y="5220829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59041" y="878794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9486" y="3243873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76427" y="5220829"/>
              <a:ext cx="213997" cy="245700"/>
            </a:xfrm>
            <a:prstGeom prst="rect">
              <a:avLst/>
            </a:prstGeom>
            <a:solidFill>
              <a:srgbClr val="EAEC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019"/>
          </a:xfrm>
        </p:spPr>
        <p:txBody>
          <a:bodyPr>
            <a:noAutofit/>
          </a:bodyPr>
          <a:lstStyle/>
          <a:p>
            <a:r>
              <a:rPr lang="en-US" sz="4000" dirty="0" smtClean="0"/>
              <a:t>BISULFITE CONVERSION</a:t>
            </a:r>
            <a:endParaRPr lang="en-US" sz="4000" cap="all" dirty="0"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80268" y="758522"/>
            <a:ext cx="3005004" cy="6008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L_IGV_bisulfitefl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05" y="1916178"/>
            <a:ext cx="5537350" cy="37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WGBS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Extract DNA, add </a:t>
            </a:r>
            <a:r>
              <a:rPr lang="en-US" dirty="0" err="1" smtClean="0">
                <a:solidFill>
                  <a:srgbClr val="FFFFFF"/>
                </a:solidFill>
              </a:rPr>
              <a:t>unmethylated</a:t>
            </a:r>
            <a:r>
              <a:rPr lang="en-US" dirty="0" smtClean="0">
                <a:solidFill>
                  <a:srgbClr val="FFFFFF"/>
                </a:solidFill>
              </a:rPr>
              <a:t> phage DNA </a:t>
            </a:r>
            <a:r>
              <a:rPr lang="en-US" dirty="0">
                <a:solidFill>
                  <a:srgbClr val="FFFFFF"/>
                </a:solidFill>
              </a:rPr>
              <a:t>spike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Convert DNA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 Library and sequence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Download and check checksum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Obtain Reference Genome files (target and phage)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Prepare reference genomes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bisulfite-converted forward (C-&gt;T) and reverse read (G-&gt;A conversion of the forward strand) </a:t>
            </a:r>
            <a:r>
              <a:rPr lang="en-US" dirty="0" smtClean="0">
                <a:solidFill>
                  <a:srgbClr val="FFFFFF"/>
                </a:solidFill>
              </a:rPr>
              <a:t>versions so reads will map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QC Raw Data Files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39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/>
              <a:t>Calculate conversion rates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Extract methylation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7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thylation_BSSeq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90" y="849244"/>
            <a:ext cx="5542371" cy="6008755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408717" y="1997483"/>
            <a:ext cx="2525503" cy="1301949"/>
          </a:xfrm>
          <a:custGeom>
            <a:avLst/>
            <a:gdLst>
              <a:gd name="connsiteX0" fmla="*/ 2437913 w 2525503"/>
              <a:gd name="connsiteY0" fmla="*/ 61012 h 1301949"/>
              <a:gd name="connsiteX1" fmla="*/ 2437913 w 2525503"/>
              <a:gd name="connsiteY1" fmla="*/ 61012 h 1301949"/>
              <a:gd name="connsiteX2" fmla="*/ 2291930 w 2525503"/>
              <a:gd name="connsiteY2" fmla="*/ 46413 h 1301949"/>
              <a:gd name="connsiteX3" fmla="*/ 2029161 w 2525503"/>
              <a:gd name="connsiteY3" fmla="*/ 17214 h 1301949"/>
              <a:gd name="connsiteX4" fmla="*/ 1576614 w 2525503"/>
              <a:gd name="connsiteY4" fmla="*/ 31813 h 1301949"/>
              <a:gd name="connsiteX5" fmla="*/ 1489025 w 2525503"/>
              <a:gd name="connsiteY5" fmla="*/ 61012 h 1301949"/>
              <a:gd name="connsiteX6" fmla="*/ 496341 w 2525503"/>
              <a:gd name="connsiteY6" fmla="*/ 46413 h 1301949"/>
              <a:gd name="connsiteX7" fmla="*/ 0 w 2525503"/>
              <a:gd name="connsiteY7" fmla="*/ 104810 h 1301949"/>
              <a:gd name="connsiteX8" fmla="*/ 14598 w 2525503"/>
              <a:gd name="connsiteY8" fmla="*/ 221604 h 1301949"/>
              <a:gd name="connsiteX9" fmla="*/ 87590 w 2525503"/>
              <a:gd name="connsiteY9" fmla="*/ 294600 h 1301949"/>
              <a:gd name="connsiteX10" fmla="*/ 189778 w 2525503"/>
              <a:gd name="connsiteY10" fmla="*/ 367596 h 1301949"/>
              <a:gd name="connsiteX11" fmla="*/ 364957 w 2525503"/>
              <a:gd name="connsiteY11" fmla="*/ 484390 h 1301949"/>
              <a:gd name="connsiteX12" fmla="*/ 423350 w 2525503"/>
              <a:gd name="connsiteY12" fmla="*/ 513589 h 1301949"/>
              <a:gd name="connsiteX13" fmla="*/ 467145 w 2525503"/>
              <a:gd name="connsiteY13" fmla="*/ 557387 h 1301949"/>
              <a:gd name="connsiteX14" fmla="*/ 540136 w 2525503"/>
              <a:gd name="connsiteY14" fmla="*/ 659581 h 1301949"/>
              <a:gd name="connsiteX15" fmla="*/ 554735 w 2525503"/>
              <a:gd name="connsiteY15" fmla="*/ 717978 h 1301949"/>
              <a:gd name="connsiteX16" fmla="*/ 569333 w 2525503"/>
              <a:gd name="connsiteY16" fmla="*/ 761776 h 1301949"/>
              <a:gd name="connsiteX17" fmla="*/ 627726 w 2525503"/>
              <a:gd name="connsiteY17" fmla="*/ 1170555 h 1301949"/>
              <a:gd name="connsiteX18" fmla="*/ 671521 w 2525503"/>
              <a:gd name="connsiteY18" fmla="*/ 1199754 h 1301949"/>
              <a:gd name="connsiteX19" fmla="*/ 700717 w 2525503"/>
              <a:gd name="connsiteY19" fmla="*/ 1243552 h 1301949"/>
              <a:gd name="connsiteX20" fmla="*/ 788307 w 2525503"/>
              <a:gd name="connsiteY20" fmla="*/ 1258151 h 1301949"/>
              <a:gd name="connsiteX21" fmla="*/ 861299 w 2525503"/>
              <a:gd name="connsiteY21" fmla="*/ 1272750 h 1301949"/>
              <a:gd name="connsiteX22" fmla="*/ 919692 w 2525503"/>
              <a:gd name="connsiteY22" fmla="*/ 1287349 h 1301949"/>
              <a:gd name="connsiteX23" fmla="*/ 1240854 w 2525503"/>
              <a:gd name="connsiteY23" fmla="*/ 1301949 h 1301949"/>
              <a:gd name="connsiteX24" fmla="*/ 1459828 w 2525503"/>
              <a:gd name="connsiteY24" fmla="*/ 1287349 h 1301949"/>
              <a:gd name="connsiteX25" fmla="*/ 1547418 w 2525503"/>
              <a:gd name="connsiteY25" fmla="*/ 1199754 h 1301949"/>
              <a:gd name="connsiteX26" fmla="*/ 1591213 w 2525503"/>
              <a:gd name="connsiteY26" fmla="*/ 1155956 h 1301949"/>
              <a:gd name="connsiteX27" fmla="*/ 1635008 w 2525503"/>
              <a:gd name="connsiteY27" fmla="*/ 1053761 h 1301949"/>
              <a:gd name="connsiteX28" fmla="*/ 1664204 w 2525503"/>
              <a:gd name="connsiteY28" fmla="*/ 980765 h 1301949"/>
              <a:gd name="connsiteX29" fmla="*/ 1678802 w 2525503"/>
              <a:gd name="connsiteY29" fmla="*/ 936967 h 1301949"/>
              <a:gd name="connsiteX30" fmla="*/ 1722597 w 2525503"/>
              <a:gd name="connsiteY30" fmla="*/ 878570 h 1301949"/>
              <a:gd name="connsiteX31" fmla="*/ 1737196 w 2525503"/>
              <a:gd name="connsiteY31" fmla="*/ 834772 h 1301949"/>
              <a:gd name="connsiteX32" fmla="*/ 1970768 w 2525503"/>
              <a:gd name="connsiteY32" fmla="*/ 688780 h 1301949"/>
              <a:gd name="connsiteX33" fmla="*/ 2102153 w 2525503"/>
              <a:gd name="connsiteY33" fmla="*/ 601184 h 1301949"/>
              <a:gd name="connsiteX34" fmla="*/ 2145948 w 2525503"/>
              <a:gd name="connsiteY34" fmla="*/ 571986 h 1301949"/>
              <a:gd name="connsiteX35" fmla="*/ 2189742 w 2525503"/>
              <a:gd name="connsiteY35" fmla="*/ 557387 h 1301949"/>
              <a:gd name="connsiteX36" fmla="*/ 2291930 w 2525503"/>
              <a:gd name="connsiteY36" fmla="*/ 513589 h 1301949"/>
              <a:gd name="connsiteX37" fmla="*/ 2379520 w 2525503"/>
              <a:gd name="connsiteY37" fmla="*/ 440593 h 1301949"/>
              <a:gd name="connsiteX38" fmla="*/ 2423315 w 2525503"/>
              <a:gd name="connsiteY38" fmla="*/ 411394 h 1301949"/>
              <a:gd name="connsiteX39" fmla="*/ 2496306 w 2525503"/>
              <a:gd name="connsiteY39" fmla="*/ 280001 h 1301949"/>
              <a:gd name="connsiteX40" fmla="*/ 2525503 w 2525503"/>
              <a:gd name="connsiteY40" fmla="*/ 236203 h 1301949"/>
              <a:gd name="connsiteX41" fmla="*/ 2510905 w 2525503"/>
              <a:gd name="connsiteY41" fmla="*/ 134008 h 1301949"/>
              <a:gd name="connsiteX42" fmla="*/ 2496306 w 2525503"/>
              <a:gd name="connsiteY42" fmla="*/ 75611 h 1301949"/>
              <a:gd name="connsiteX43" fmla="*/ 2437913 w 2525503"/>
              <a:gd name="connsiteY43" fmla="*/ 61012 h 13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25503" h="1301949">
                <a:moveTo>
                  <a:pt x="2437913" y="61012"/>
                </a:moveTo>
                <a:lnTo>
                  <a:pt x="2437913" y="61012"/>
                </a:lnTo>
                <a:lnTo>
                  <a:pt x="2291930" y="46413"/>
                </a:lnTo>
                <a:cubicBezTo>
                  <a:pt x="1919977" y="5081"/>
                  <a:pt x="2471766" y="61477"/>
                  <a:pt x="2029161" y="17214"/>
                </a:cubicBezTo>
                <a:cubicBezTo>
                  <a:pt x="1878312" y="22080"/>
                  <a:pt x="1727048" y="19615"/>
                  <a:pt x="1576614" y="31813"/>
                </a:cubicBezTo>
                <a:cubicBezTo>
                  <a:pt x="1545939" y="34300"/>
                  <a:pt x="1489025" y="61012"/>
                  <a:pt x="1489025" y="61012"/>
                </a:cubicBezTo>
                <a:lnTo>
                  <a:pt x="496341" y="46413"/>
                </a:lnTo>
                <a:cubicBezTo>
                  <a:pt x="4237" y="46413"/>
                  <a:pt x="64916" y="-89957"/>
                  <a:pt x="0" y="104810"/>
                </a:cubicBezTo>
                <a:cubicBezTo>
                  <a:pt x="4866" y="143741"/>
                  <a:pt x="4275" y="183752"/>
                  <a:pt x="14598" y="221604"/>
                </a:cubicBezTo>
                <a:cubicBezTo>
                  <a:pt x="27193" y="267789"/>
                  <a:pt x="55529" y="267881"/>
                  <a:pt x="87590" y="294600"/>
                </a:cubicBezTo>
                <a:cubicBezTo>
                  <a:pt x="176364" y="368584"/>
                  <a:pt x="81725" y="313567"/>
                  <a:pt x="189778" y="367596"/>
                </a:cubicBezTo>
                <a:cubicBezTo>
                  <a:pt x="249151" y="456664"/>
                  <a:pt x="203280" y="403546"/>
                  <a:pt x="364957" y="484390"/>
                </a:cubicBezTo>
                <a:cubicBezTo>
                  <a:pt x="384421" y="494123"/>
                  <a:pt x="407962" y="498200"/>
                  <a:pt x="423350" y="513589"/>
                </a:cubicBezTo>
                <a:cubicBezTo>
                  <a:pt x="437948" y="528188"/>
                  <a:pt x="453709" y="541711"/>
                  <a:pt x="467145" y="557387"/>
                </a:cubicBezTo>
                <a:cubicBezTo>
                  <a:pt x="494307" y="589078"/>
                  <a:pt x="517029" y="624918"/>
                  <a:pt x="540136" y="659581"/>
                </a:cubicBezTo>
                <a:cubicBezTo>
                  <a:pt x="545002" y="679047"/>
                  <a:pt x="549223" y="698685"/>
                  <a:pt x="554735" y="717978"/>
                </a:cubicBezTo>
                <a:cubicBezTo>
                  <a:pt x="558962" y="732775"/>
                  <a:pt x="568237" y="746426"/>
                  <a:pt x="569333" y="761776"/>
                </a:cubicBezTo>
                <a:cubicBezTo>
                  <a:pt x="587946" y="1022378"/>
                  <a:pt x="497296" y="1061857"/>
                  <a:pt x="627726" y="1170555"/>
                </a:cubicBezTo>
                <a:cubicBezTo>
                  <a:pt x="641204" y="1181788"/>
                  <a:pt x="656923" y="1190021"/>
                  <a:pt x="671521" y="1199754"/>
                </a:cubicBezTo>
                <a:cubicBezTo>
                  <a:pt x="681253" y="1214353"/>
                  <a:pt x="685024" y="1235705"/>
                  <a:pt x="700717" y="1243552"/>
                </a:cubicBezTo>
                <a:cubicBezTo>
                  <a:pt x="727191" y="1256790"/>
                  <a:pt x="759185" y="1252856"/>
                  <a:pt x="788307" y="1258151"/>
                </a:cubicBezTo>
                <a:cubicBezTo>
                  <a:pt x="812719" y="1262590"/>
                  <a:pt x="837077" y="1267367"/>
                  <a:pt x="861299" y="1272750"/>
                </a:cubicBezTo>
                <a:cubicBezTo>
                  <a:pt x="880885" y="1277103"/>
                  <a:pt x="899688" y="1285810"/>
                  <a:pt x="919692" y="1287349"/>
                </a:cubicBezTo>
                <a:cubicBezTo>
                  <a:pt x="1026541" y="1295569"/>
                  <a:pt x="1133800" y="1297082"/>
                  <a:pt x="1240854" y="1301949"/>
                </a:cubicBezTo>
                <a:cubicBezTo>
                  <a:pt x="1313845" y="1297082"/>
                  <a:pt x="1387670" y="1299376"/>
                  <a:pt x="1459828" y="1287349"/>
                </a:cubicBezTo>
                <a:cubicBezTo>
                  <a:pt x="1498377" y="1280924"/>
                  <a:pt x="1528446" y="1221889"/>
                  <a:pt x="1547418" y="1199754"/>
                </a:cubicBezTo>
                <a:cubicBezTo>
                  <a:pt x="1560854" y="1184078"/>
                  <a:pt x="1576615" y="1170555"/>
                  <a:pt x="1591213" y="1155956"/>
                </a:cubicBezTo>
                <a:cubicBezTo>
                  <a:pt x="1621197" y="1065997"/>
                  <a:pt x="1586903" y="1162005"/>
                  <a:pt x="1635008" y="1053761"/>
                </a:cubicBezTo>
                <a:cubicBezTo>
                  <a:pt x="1645651" y="1029813"/>
                  <a:pt x="1655003" y="1005303"/>
                  <a:pt x="1664204" y="980765"/>
                </a:cubicBezTo>
                <a:cubicBezTo>
                  <a:pt x="1669607" y="966356"/>
                  <a:pt x="1671167" y="950329"/>
                  <a:pt x="1678802" y="936967"/>
                </a:cubicBezTo>
                <a:cubicBezTo>
                  <a:pt x="1690873" y="915841"/>
                  <a:pt x="1707999" y="898036"/>
                  <a:pt x="1722597" y="878570"/>
                </a:cubicBezTo>
                <a:cubicBezTo>
                  <a:pt x="1727463" y="863971"/>
                  <a:pt x="1726315" y="845654"/>
                  <a:pt x="1737196" y="834772"/>
                </a:cubicBezTo>
                <a:cubicBezTo>
                  <a:pt x="1864715" y="707245"/>
                  <a:pt x="1832001" y="781298"/>
                  <a:pt x="1970768" y="688780"/>
                </a:cubicBezTo>
                <a:lnTo>
                  <a:pt x="2102153" y="601184"/>
                </a:lnTo>
                <a:cubicBezTo>
                  <a:pt x="2116751" y="591451"/>
                  <a:pt x="2129303" y="577535"/>
                  <a:pt x="2145948" y="571986"/>
                </a:cubicBezTo>
                <a:cubicBezTo>
                  <a:pt x="2160546" y="567120"/>
                  <a:pt x="2175599" y="563449"/>
                  <a:pt x="2189742" y="557387"/>
                </a:cubicBezTo>
                <a:cubicBezTo>
                  <a:pt x="2316015" y="503266"/>
                  <a:pt x="2189226" y="547826"/>
                  <a:pt x="2291930" y="513589"/>
                </a:cubicBezTo>
                <a:cubicBezTo>
                  <a:pt x="2400665" y="441093"/>
                  <a:pt x="2267118" y="534267"/>
                  <a:pt x="2379520" y="440593"/>
                </a:cubicBezTo>
                <a:cubicBezTo>
                  <a:pt x="2392998" y="429360"/>
                  <a:pt x="2408717" y="421127"/>
                  <a:pt x="2423315" y="411394"/>
                </a:cubicBezTo>
                <a:cubicBezTo>
                  <a:pt x="2449009" y="334305"/>
                  <a:pt x="2429377" y="380400"/>
                  <a:pt x="2496306" y="280001"/>
                </a:cubicBezTo>
                <a:lnTo>
                  <a:pt x="2525503" y="236203"/>
                </a:lnTo>
                <a:cubicBezTo>
                  <a:pt x="2520637" y="202138"/>
                  <a:pt x="2517060" y="167864"/>
                  <a:pt x="2510905" y="134008"/>
                </a:cubicBezTo>
                <a:cubicBezTo>
                  <a:pt x="2507316" y="114267"/>
                  <a:pt x="2507436" y="92306"/>
                  <a:pt x="2496306" y="75611"/>
                </a:cubicBezTo>
                <a:cubicBezTo>
                  <a:pt x="2487500" y="62401"/>
                  <a:pt x="2440890" y="40602"/>
                  <a:pt x="2437913" y="61012"/>
                </a:cubicBezTo>
                <a:close/>
              </a:path>
            </a:pathLst>
          </a:cu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8682" y="4540368"/>
            <a:ext cx="423350" cy="291985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10788" y="3489222"/>
            <a:ext cx="359980" cy="3368777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10788" y="849244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32384" y="3284833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2587" y="5220829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59041" y="878794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79486" y="3243873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76427" y="5220829"/>
            <a:ext cx="213997" cy="245700"/>
          </a:xfrm>
          <a:prstGeom prst="rect">
            <a:avLst/>
          </a:prstGeom>
          <a:solidFill>
            <a:srgbClr val="EAEC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019"/>
          </a:xfrm>
        </p:spPr>
        <p:txBody>
          <a:bodyPr>
            <a:noAutofit/>
          </a:bodyPr>
          <a:lstStyle/>
          <a:p>
            <a:r>
              <a:rPr lang="en-US" sz="4000" dirty="0"/>
              <a:t>EPIGENETICS - DNA METHYLATION</a:t>
            </a:r>
            <a:endParaRPr lang="en-US" sz="4000" cap="al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165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WGBS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Extract DNA, add </a:t>
            </a:r>
            <a:r>
              <a:rPr lang="en-US" dirty="0" err="1" smtClean="0">
                <a:solidFill>
                  <a:srgbClr val="FFFFFF"/>
                </a:solidFill>
              </a:rPr>
              <a:t>unmethylated</a:t>
            </a:r>
            <a:r>
              <a:rPr lang="en-US" dirty="0" smtClean="0">
                <a:solidFill>
                  <a:srgbClr val="FFFFFF"/>
                </a:solidFill>
              </a:rPr>
              <a:t> phage DNA </a:t>
            </a:r>
            <a:r>
              <a:rPr lang="en-US" dirty="0">
                <a:solidFill>
                  <a:srgbClr val="FFFFFF"/>
                </a:solidFill>
              </a:rPr>
              <a:t>spike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Convert DNA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 Library and sequence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Download and check checksum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Obtain Reference Genome files (target and phage)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Prepare reference genomes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bisulfite-converted forward (C-&gt;T) and reverse read (G-&gt;A conversion of the forward strand) </a:t>
            </a:r>
            <a:r>
              <a:rPr lang="en-US" dirty="0" smtClean="0">
                <a:solidFill>
                  <a:srgbClr val="FFFFFF"/>
                </a:solidFill>
              </a:rPr>
              <a:t>versions so reads will map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QC Raw Data Files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3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W5 - https://</a:t>
            </a:r>
            <a:r>
              <a:rPr lang="en-US" dirty="0" err="1"/>
              <a:t>abc.med.cornell.edu</a:t>
            </a:r>
            <a:r>
              <a:rPr lang="en-US" dirty="0"/>
              <a:t>/</a:t>
            </a:r>
            <a:r>
              <a:rPr lang="en-US" dirty="0" err="1"/>
              <a:t>pubshare</a:t>
            </a:r>
            <a:r>
              <a:rPr lang="en-US" dirty="0"/>
              <a:t>/public/2/18f44270101d95db/Project_EC-HP-4550/Sample_W5/*.</a:t>
            </a:r>
            <a:r>
              <a:rPr lang="en-US" dirty="0" err="1" smtClean="0"/>
              <a:t>fastq.gz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2eb16aed52890081b0342b6b5b0d27e0f5a7353d </a:t>
            </a:r>
            <a:r>
              <a:rPr lang="en-US" i="1" dirty="0"/>
              <a:t>Sample_W5/W5_S1_L001_R1_001.fastq.gz 6eb99aaafbbb3b6f114ed0d8efc8c5df8a9ca8d9 </a:t>
            </a:r>
            <a:r>
              <a:rPr lang="en-US" dirty="0"/>
              <a:t>Sample_W5/W5_S1_L001_R2_001.</a:t>
            </a:r>
            <a:r>
              <a:rPr lang="en-US" dirty="0" smtClean="0"/>
              <a:t>fastq.gz</a:t>
            </a:r>
          </a:p>
          <a:p>
            <a:endParaRPr lang="en-US" dirty="0"/>
          </a:p>
          <a:p>
            <a:r>
              <a:rPr lang="en-US" dirty="0"/>
              <a:t>tar </a:t>
            </a:r>
            <a:r>
              <a:rPr lang="en-US" dirty="0" err="1"/>
              <a:t>xvf</a:t>
            </a:r>
            <a:r>
              <a:rPr lang="en-US" dirty="0"/>
              <a:t> W5.</a:t>
            </a:r>
            <a:r>
              <a:rPr lang="en-US" dirty="0" smtClean="0"/>
              <a:t>fastq.gz</a:t>
            </a:r>
          </a:p>
          <a:p>
            <a:endParaRPr lang="en-US" dirty="0"/>
          </a:p>
          <a:p>
            <a:r>
              <a:rPr lang="en-US" dirty="0"/>
              <a:t>W19 - https://</a:t>
            </a:r>
            <a:r>
              <a:rPr lang="en-US" dirty="0" err="1"/>
              <a:t>abc.med.cornell.edu</a:t>
            </a:r>
            <a:r>
              <a:rPr lang="en-US" dirty="0"/>
              <a:t>/</a:t>
            </a:r>
            <a:r>
              <a:rPr lang="en-US" dirty="0" err="1"/>
              <a:t>pubshare</a:t>
            </a:r>
            <a:r>
              <a:rPr lang="en-US" dirty="0"/>
              <a:t>/public/2/d90cfeeb5c0799d4/Project_EC-HP-4550/Sample_W19/W19_S2_L001_R1_001.</a:t>
            </a:r>
            <a:r>
              <a:rPr lang="en-US" dirty="0" smtClean="0"/>
              <a:t>fastq.gz</a:t>
            </a:r>
          </a:p>
          <a:p>
            <a:endParaRPr lang="en-US" dirty="0"/>
          </a:p>
          <a:p>
            <a:r>
              <a:rPr lang="en-US" dirty="0"/>
              <a:t>f3781f02ff63c66cd7d4e4d90391c527033f9f1e </a:t>
            </a:r>
            <a:r>
              <a:rPr lang="en-US" i="1" dirty="0"/>
              <a:t>Sample_W19/W19_S2_L001_R1_001.fastq.gz 6e5abc95b8b89e61b3c1b132b525c77ceb12b3cc </a:t>
            </a:r>
            <a:r>
              <a:rPr lang="en-US" dirty="0"/>
              <a:t>Sample_W19</a:t>
            </a:r>
            <a:r>
              <a:rPr lang="en-US" dirty="0" smtClean="0"/>
              <a:t>/W19_S2_L001_R2_001</a:t>
            </a:r>
            <a:r>
              <a:rPr lang="en-US" dirty="0"/>
              <a:t>.</a:t>
            </a:r>
            <a:r>
              <a:rPr lang="en-US" dirty="0" smtClean="0"/>
              <a:t>fastq.gz</a:t>
            </a:r>
          </a:p>
          <a:p>
            <a:endParaRPr lang="en-US" dirty="0"/>
          </a:p>
          <a:p>
            <a:r>
              <a:rPr lang="en-US" dirty="0"/>
              <a:t>tar </a:t>
            </a:r>
            <a:r>
              <a:rPr lang="en-US" dirty="0" err="1"/>
              <a:t>xvf</a:t>
            </a:r>
            <a:r>
              <a:rPr lang="en-US" dirty="0"/>
              <a:t> W19.</a:t>
            </a:r>
            <a:r>
              <a:rPr lang="en-US" dirty="0" smtClean="0"/>
              <a:t>fastq.gz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sah1sum W*.</a:t>
            </a:r>
            <a:r>
              <a:rPr lang="en-US" dirty="0" err="1" smtClean="0">
                <a:solidFill>
                  <a:srgbClr val="FFFF00"/>
                </a:solidFill>
              </a:rPr>
              <a:t>gz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/>
          </a:p>
          <a:p>
            <a:r>
              <a:rPr lang="en-US" dirty="0"/>
              <a:t>2eb16aed52890081b0342b6b5b0d27e0f5a7353d W5_S1_L001_R1_001.fastq.gz 6eb99aaafbbb3b6f114ed0d8efc8c5df8a9ca8d9 W5_S1_L001_R2_001.fastq.gz f3781f02ff63c66cd7d4e4d90391c527033f9f1e W19_S2_L001_R1_001.fastq.gz 6e5abc95b8b89e61b3c1b132b525c77ceb12b3cc W19_S2_L001_R2_001.fastq.gz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69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WGBS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Extract DNA, add </a:t>
            </a:r>
            <a:r>
              <a:rPr lang="en-US" dirty="0" err="1" smtClean="0">
                <a:solidFill>
                  <a:srgbClr val="FFFFFF"/>
                </a:solidFill>
              </a:rPr>
              <a:t>unmethylated</a:t>
            </a:r>
            <a:r>
              <a:rPr lang="en-US" dirty="0" smtClean="0">
                <a:solidFill>
                  <a:srgbClr val="FFFFFF"/>
                </a:solidFill>
              </a:rPr>
              <a:t> phage DNA </a:t>
            </a:r>
            <a:r>
              <a:rPr lang="en-US" dirty="0">
                <a:solidFill>
                  <a:srgbClr val="FFFFFF"/>
                </a:solidFill>
              </a:rPr>
              <a:t>spike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Convert DNA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 Library and sequence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/>
              <a:t>Download and check checksum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Obtain Reference Genome files (target and phage)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Prepare reference genomes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bisulfite-converted forward (C-&gt;T) and reverse read (G-&gt;A conversion of the forward strand) </a:t>
            </a:r>
            <a:r>
              <a:rPr lang="en-US" dirty="0" smtClean="0">
                <a:solidFill>
                  <a:srgbClr val="FFFFFF"/>
                </a:solidFill>
              </a:rPr>
              <a:t>versions so reads will map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QC Raw Data Files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L_IGV_bisulfitefl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84" y="5377494"/>
            <a:ext cx="2165870" cy="14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3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 </a:t>
            </a:r>
            <a:r>
              <a:rPr lang="en-US" dirty="0" err="1"/>
              <a:t>Mcap</a:t>
            </a:r>
            <a:r>
              <a:rPr lang="en-US" dirty="0"/>
              <a:t> Genome file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20170313</a:t>
            </a:r>
            <a:r>
              <a:rPr lang="en-US" dirty="0"/>
              <a:t>.mcap.falcon.errd.fasta.gz</a:t>
            </a:r>
          </a:p>
          <a:p>
            <a:endParaRPr lang="en-US" dirty="0"/>
          </a:p>
          <a:p>
            <a:r>
              <a:rPr lang="en-US" dirty="0" smtClean="0"/>
              <a:t>Run </a:t>
            </a:r>
            <a:r>
              <a:rPr lang="en-US" dirty="0" err="1"/>
              <a:t>Bismark</a:t>
            </a:r>
            <a:r>
              <a:rPr lang="en-US" dirty="0"/>
              <a:t> Genome preparation</a:t>
            </a:r>
          </a:p>
          <a:p>
            <a:pPr lvl="1"/>
            <a:r>
              <a:rPr lang="en-US" dirty="0" smtClean="0"/>
              <a:t>~</a:t>
            </a:r>
            <a:r>
              <a:rPr lang="en-US" dirty="0"/>
              <a:t>/programs/Bismark-0.18.2/</a:t>
            </a:r>
            <a:r>
              <a:rPr lang="en-US" dirty="0" err="1"/>
              <a:t>bismark_genome_preparation</a:t>
            </a:r>
            <a:r>
              <a:rPr lang="en-US" dirty="0"/>
              <a:t> ~/</a:t>
            </a:r>
            <a:r>
              <a:rPr lang="en-US" dirty="0" err="1"/>
              <a:t>Mcap_WGBS</a:t>
            </a:r>
            <a:r>
              <a:rPr lang="en-US" dirty="0"/>
              <a:t>/</a:t>
            </a:r>
            <a:r>
              <a:rPr lang="en-US" dirty="0" err="1" smtClean="0"/>
              <a:t>Mcap_Genome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col_Epigeneti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34" y="1104899"/>
            <a:ext cx="6261898" cy="553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ACCLIMATIZATION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75728" y="6637179"/>
            <a:ext cx="1220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FFFFFF"/>
                </a:solidFill>
              </a:rPr>
              <a:t>Bossdorf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i="1" dirty="0" smtClean="0">
                <a:solidFill>
                  <a:srgbClr val="FFFFFF"/>
                </a:solidFill>
              </a:rPr>
              <a:t>et al. </a:t>
            </a:r>
            <a:r>
              <a:rPr lang="en-US" sz="1000" dirty="0" smtClean="0">
                <a:solidFill>
                  <a:srgbClr val="FFFFFF"/>
                </a:solidFill>
              </a:rPr>
              <a:t>2008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5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WGBS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Extract DNA, add </a:t>
            </a:r>
            <a:r>
              <a:rPr lang="en-US" dirty="0" err="1" smtClean="0">
                <a:solidFill>
                  <a:srgbClr val="FFFFFF"/>
                </a:solidFill>
              </a:rPr>
              <a:t>unmethylated</a:t>
            </a:r>
            <a:r>
              <a:rPr lang="en-US" dirty="0" smtClean="0">
                <a:solidFill>
                  <a:srgbClr val="FFFFFF"/>
                </a:solidFill>
              </a:rPr>
              <a:t> phage DNA </a:t>
            </a:r>
            <a:r>
              <a:rPr lang="en-US" dirty="0">
                <a:solidFill>
                  <a:srgbClr val="FFFFFF"/>
                </a:solidFill>
              </a:rPr>
              <a:t>spike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Convert DNA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Prep Library and sequence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/>
              <a:t>Download and check checksum</a:t>
            </a:r>
          </a:p>
          <a:p>
            <a:r>
              <a:rPr lang="en-US" dirty="0" smtClean="0"/>
              <a:t>Obtain Reference Genome files (target and phage)</a:t>
            </a:r>
          </a:p>
          <a:p>
            <a:r>
              <a:rPr lang="en-US" dirty="0" smtClean="0"/>
              <a:t>Prepare reference genomes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bisulfite-converted forward (C-&gt;T) and reverse read (G-&gt;A conversion of the forward strand) </a:t>
            </a:r>
            <a:r>
              <a:rPr lang="en-US" dirty="0" smtClean="0">
                <a:solidFill>
                  <a:srgbClr val="FFFFFF"/>
                </a:solidFill>
              </a:rPr>
              <a:t>versions so reads will map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QC Raw Data Files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26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~/programs/</a:t>
            </a:r>
            <a:r>
              <a:rPr lang="en-US" dirty="0" err="1"/>
              <a:t>FastQC</a:t>
            </a:r>
            <a:r>
              <a:rPr lang="en-US" dirty="0"/>
              <a:t>/</a:t>
            </a:r>
            <a:r>
              <a:rPr lang="en-US" dirty="0" err="1"/>
              <a:t>fastqc</a:t>
            </a:r>
            <a:r>
              <a:rPr lang="en-US" dirty="0"/>
              <a:t> /home/</a:t>
            </a:r>
            <a:r>
              <a:rPr lang="en-US" dirty="0" err="1"/>
              <a:t>hputnam</a:t>
            </a:r>
            <a:r>
              <a:rPr lang="en-US" dirty="0"/>
              <a:t>/</a:t>
            </a:r>
            <a:r>
              <a:rPr lang="en-US" dirty="0" err="1"/>
              <a:t>Mcap_WGBS</a:t>
            </a:r>
            <a:r>
              <a:rPr lang="en-US" dirty="0"/>
              <a:t>/Samples/*.</a:t>
            </a:r>
            <a:r>
              <a:rPr lang="en-US" dirty="0" err="1"/>
              <a:t>fastq.gz</a:t>
            </a:r>
            <a:r>
              <a:rPr lang="en-US" dirty="0"/>
              <a:t> -o ~/</a:t>
            </a:r>
            <a:r>
              <a:rPr lang="en-US" dirty="0" err="1"/>
              <a:t>Mcap_WGBS</a:t>
            </a:r>
            <a:r>
              <a:rPr lang="en-US" dirty="0"/>
              <a:t>/</a:t>
            </a:r>
            <a:r>
              <a:rPr lang="en-US" dirty="0" err="1"/>
              <a:t>Genome_Compare</a:t>
            </a:r>
            <a:r>
              <a:rPr lang="en-US" dirty="0"/>
              <a:t>/</a:t>
            </a:r>
            <a:r>
              <a:rPr lang="en-US" dirty="0" err="1"/>
              <a:t>Raw_QC_Files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73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do we expect these files to fail QC?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8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/>
              <a:t>Calculate conversion rates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Extract methylation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0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Trimming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1807"/>
            <a:ext cx="9144000" cy="5071500"/>
          </a:xfrm>
        </p:spPr>
        <p:txBody>
          <a:bodyPr/>
          <a:lstStyle/>
          <a:p>
            <a:r>
              <a:rPr lang="en-US" sz="1600" dirty="0"/>
              <a:t>~/programs/cutadapt-1.8.3/bin/</a:t>
            </a:r>
            <a:r>
              <a:rPr lang="en-US" sz="1600" dirty="0" err="1"/>
              <a:t>cutadapt</a:t>
            </a:r>
            <a:r>
              <a:rPr lang="en-US" sz="1600" dirty="0"/>
              <a:t> -a AGATCGGAAGAGC -q 30 -o ~/</a:t>
            </a:r>
            <a:r>
              <a:rPr lang="en-US" sz="1600" dirty="0" err="1"/>
              <a:t>Mcap_WGBS</a:t>
            </a:r>
            <a:r>
              <a:rPr lang="en-US" sz="1600" dirty="0"/>
              <a:t>/</a:t>
            </a:r>
            <a:r>
              <a:rPr lang="en-US" sz="1600" dirty="0" err="1"/>
              <a:t>Genome_Compare</a:t>
            </a:r>
            <a:r>
              <a:rPr lang="en-US" sz="1600" dirty="0"/>
              <a:t>/Trimmed/W5_R1.trimmed.fastq.gz ~/</a:t>
            </a:r>
            <a:r>
              <a:rPr lang="en-US" sz="1600" dirty="0" err="1"/>
              <a:t>Mcap_WGBS</a:t>
            </a:r>
            <a:r>
              <a:rPr lang="en-US" sz="1600" dirty="0"/>
              <a:t>/Samples/W5_S1_L001_R1_001.</a:t>
            </a:r>
            <a:r>
              <a:rPr lang="en-US" sz="1600" dirty="0" smtClean="0"/>
              <a:t>fastq.gz</a:t>
            </a:r>
            <a:endParaRPr lang="en-US" dirty="0"/>
          </a:p>
          <a:p>
            <a:r>
              <a:rPr lang="en-US" dirty="0" smtClean="0"/>
              <a:t>Consider how your libraries are prepped</a:t>
            </a:r>
            <a:endParaRPr lang="en-US" dirty="0"/>
          </a:p>
        </p:txBody>
      </p:sp>
      <p:pic>
        <p:nvPicPr>
          <p:cNvPr id="4" name="Picture 3" descr="bismark tri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98" y="2234475"/>
            <a:ext cx="5284269" cy="45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4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RRBS specific Considerations on 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“RRBS </a:t>
            </a:r>
            <a:r>
              <a:rPr lang="en-US" dirty="0"/>
              <a:t>is a </a:t>
            </a:r>
            <a:r>
              <a:rPr lang="en-US" dirty="0" err="1"/>
              <a:t>specialised</a:t>
            </a:r>
            <a:r>
              <a:rPr lang="en-US" dirty="0"/>
              <a:t> technique to only look at </a:t>
            </a:r>
            <a:r>
              <a:rPr lang="en-US" dirty="0" err="1"/>
              <a:t>CpG</a:t>
            </a:r>
            <a:r>
              <a:rPr lang="en-US" dirty="0"/>
              <a:t> rich regions of the genome by using the restriction enzyme </a:t>
            </a:r>
            <a:r>
              <a:rPr lang="en-US" dirty="0" err="1"/>
              <a:t>MspI</a:t>
            </a:r>
            <a:r>
              <a:rPr lang="en-US" dirty="0"/>
              <a:t> </a:t>
            </a:r>
            <a:r>
              <a:rPr lang="en-US" dirty="0" smtClean="0"/>
              <a:t>(please see this RRBS Guide for some more specifics regarding data processing)</a:t>
            </a:r>
            <a:r>
              <a:rPr lang="en-US" dirty="0"/>
              <a:t>. </a:t>
            </a:r>
            <a:r>
              <a:rPr lang="en-US" dirty="0" smtClean="0"/>
              <a:t>For reasons explained in the RRBS-guide, the </a:t>
            </a:r>
            <a:r>
              <a:rPr lang="en-US" dirty="0"/>
              <a:t>second last position of all reads before reading into the Illumina adapter exhibits an artificially (not methylated) methylation state as a result of the end-repair reaction. The option --</a:t>
            </a:r>
            <a:r>
              <a:rPr lang="en-US" dirty="0" err="1"/>
              <a:t>rrbs</a:t>
            </a:r>
            <a:r>
              <a:rPr lang="en-US" dirty="0"/>
              <a:t> within Trim Galore removes 2 extra bases whenever adapter contamination has been detected. This 3' end trimming that needs to be carried out for single-end runs or Read 1 of paired-end libraries. Read 2 of paired-end libraries is however not affected by this 3' bias, but instead the first couple of positions on the 5' end of Read 2 suffer from the read-through problem as Read 1 (Read 2 is a mere copy of Read 1), so Read 2 needs to have the first 2 </a:t>
            </a:r>
            <a:r>
              <a:rPr lang="en-US" dirty="0" err="1"/>
              <a:t>bp</a:t>
            </a:r>
            <a:r>
              <a:rPr lang="en-US" dirty="0"/>
              <a:t> removed instead. As of the current development version of Trim Galore (v0.4.2_dev; 12/16/2016) the option --</a:t>
            </a:r>
            <a:r>
              <a:rPr lang="en-US" dirty="0" err="1"/>
              <a:t>rrbs</a:t>
            </a:r>
            <a:r>
              <a:rPr lang="en-US" dirty="0"/>
              <a:t> removes:</a:t>
            </a:r>
          </a:p>
          <a:p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bp</a:t>
            </a:r>
            <a:r>
              <a:rPr lang="en-US" dirty="0"/>
              <a:t> from the 3' end of single-end and Read 1 of paired-end reads in addition to adapter contamination, and</a:t>
            </a:r>
          </a:p>
          <a:p>
            <a:r>
              <a:rPr lang="en-US" dirty="0"/>
              <a:t>2 </a:t>
            </a:r>
            <a:r>
              <a:rPr lang="en-US" dirty="0" err="1"/>
              <a:t>bp</a:t>
            </a:r>
            <a:r>
              <a:rPr lang="en-US" dirty="0"/>
              <a:t> from the 5' end of Read 2 of paired-end </a:t>
            </a:r>
            <a:r>
              <a:rPr lang="en-US" dirty="0" smtClean="0"/>
              <a:t>reads”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9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Map to genomes</a:t>
            </a:r>
          </a:p>
          <a:p>
            <a:r>
              <a:rPr lang="en-US" dirty="0" smtClean="0"/>
              <a:t>Calculate conversion rates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Extract methylation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29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to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4663"/>
            <a:ext cx="9144000" cy="5488645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err="1" smtClean="0"/>
              <a:t>Bismark</a:t>
            </a:r>
            <a:r>
              <a:rPr lang="en-US" sz="2000" dirty="0" smtClean="0"/>
              <a:t> call using Bowtie 2 mapping - test parameters</a:t>
            </a:r>
          </a:p>
          <a:p>
            <a:endParaRPr lang="en-US" sz="2000" dirty="0" smtClean="0"/>
          </a:p>
          <a:p>
            <a:r>
              <a:rPr lang="en-US" sz="2000" dirty="0"/>
              <a:t>~/programs/Bismark-0.18.2/</a:t>
            </a:r>
            <a:r>
              <a:rPr lang="en-US" sz="2000" dirty="0" err="1"/>
              <a:t>bismark</a:t>
            </a:r>
            <a:r>
              <a:rPr lang="en-US" sz="2000" dirty="0"/>
              <a:t> --genome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Mcap_Genome</a:t>
            </a:r>
            <a:r>
              <a:rPr lang="en-US" sz="2000" dirty="0"/>
              <a:t>/ -1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/Trimmed/W5_R1.trimmed.fastq.gz -2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/Trimmed/W5_R2.</a:t>
            </a:r>
            <a:r>
              <a:rPr lang="en-US" sz="2000" dirty="0" smtClean="0"/>
              <a:t>trimmed.fastq.gz</a:t>
            </a:r>
          </a:p>
          <a:p>
            <a:pPr lvl="1"/>
            <a:r>
              <a:rPr lang="en-US" sz="1600" dirty="0" smtClean="0"/>
              <a:t>Defaults, 27.4% mapping</a:t>
            </a:r>
          </a:p>
          <a:p>
            <a:pPr lvl="1"/>
            <a:endParaRPr lang="en-US" sz="1600" dirty="0" smtClean="0"/>
          </a:p>
          <a:p>
            <a:r>
              <a:rPr lang="en-US" sz="2000" dirty="0"/>
              <a:t>~/programs/Bismark-0.18.2/</a:t>
            </a:r>
            <a:r>
              <a:rPr lang="en-US" sz="2000" dirty="0" err="1"/>
              <a:t>bismark</a:t>
            </a:r>
            <a:r>
              <a:rPr lang="en-US" sz="2000" dirty="0"/>
              <a:t> --genome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Mcap_Genome</a:t>
            </a:r>
            <a:r>
              <a:rPr lang="en-US" sz="2000" dirty="0"/>
              <a:t>/ --bowtie2 --</a:t>
            </a:r>
            <a:r>
              <a:rPr lang="en-US" sz="2000" dirty="0" err="1"/>
              <a:t>score_min</a:t>
            </a:r>
            <a:r>
              <a:rPr lang="en-US" sz="2000" dirty="0"/>
              <a:t> L,0,-0.6 -1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/Trimmed/W19_R1.trimmed.fastq.gz -2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/Trimmed/W19_R2.trimmed.fastq.gz -p 12 --</a:t>
            </a:r>
            <a:r>
              <a:rPr lang="en-US" sz="2000" dirty="0" smtClean="0"/>
              <a:t>bam</a:t>
            </a:r>
          </a:p>
          <a:p>
            <a:pPr lvl="1"/>
            <a:r>
              <a:rPr lang="en-US" sz="1600" dirty="0" smtClean="0"/>
              <a:t>Change -</a:t>
            </a:r>
            <a:r>
              <a:rPr lang="en-US" sz="1600" dirty="0"/>
              <a:t>-</a:t>
            </a:r>
            <a:r>
              <a:rPr lang="en-US" sz="1600" dirty="0" err="1"/>
              <a:t>score_min</a:t>
            </a:r>
            <a:r>
              <a:rPr lang="en-US" sz="1600" dirty="0"/>
              <a:t>, </a:t>
            </a:r>
            <a:r>
              <a:rPr lang="en-US" sz="1600" dirty="0" smtClean="0"/>
              <a:t>62.8.4</a:t>
            </a:r>
            <a:r>
              <a:rPr lang="en-US" sz="1600" dirty="0"/>
              <a:t>% </a:t>
            </a:r>
            <a:r>
              <a:rPr lang="en-US" sz="1600" dirty="0" smtClean="0"/>
              <a:t>mapping</a:t>
            </a:r>
          </a:p>
          <a:p>
            <a:endParaRPr lang="en-US" sz="2000" dirty="0" smtClean="0"/>
          </a:p>
          <a:p>
            <a:r>
              <a:rPr lang="en-US" sz="2000" dirty="0"/>
              <a:t>~/programs/Bismark-0.18.2/</a:t>
            </a:r>
            <a:r>
              <a:rPr lang="en-US" sz="2000" dirty="0" err="1"/>
              <a:t>bismark</a:t>
            </a:r>
            <a:r>
              <a:rPr lang="en-US" sz="2000" dirty="0"/>
              <a:t> --genome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Mcap_Genome</a:t>
            </a:r>
            <a:r>
              <a:rPr lang="en-US" sz="2000" dirty="0"/>
              <a:t>/ --bowtie2 --</a:t>
            </a:r>
            <a:r>
              <a:rPr lang="en-US" sz="2000" dirty="0" err="1"/>
              <a:t>score_min</a:t>
            </a:r>
            <a:r>
              <a:rPr lang="en-US" sz="2000" dirty="0"/>
              <a:t> L,0,-0.9 -1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/Trimmed/W5_R1.trimmed.fastq.gz -2 ~/</a:t>
            </a:r>
            <a:r>
              <a:rPr lang="en-US" sz="2000" dirty="0" err="1"/>
              <a:t>Mcap_WGBS</a:t>
            </a:r>
            <a:r>
              <a:rPr lang="en-US" sz="2000" dirty="0"/>
              <a:t>/</a:t>
            </a:r>
            <a:r>
              <a:rPr lang="en-US" sz="2000" dirty="0" err="1"/>
              <a:t>Genome_Compare</a:t>
            </a:r>
            <a:r>
              <a:rPr lang="en-US" sz="2000" dirty="0"/>
              <a:t>/Trimmed/W5_R2.trimmed.fastq.gz -p 12 --</a:t>
            </a:r>
            <a:r>
              <a:rPr lang="en-US" sz="2000" dirty="0" smtClean="0"/>
              <a:t>bam</a:t>
            </a:r>
          </a:p>
          <a:p>
            <a:pPr lvl="1"/>
            <a:r>
              <a:rPr lang="en-US" sz="1600" dirty="0"/>
              <a:t>Defaults, </a:t>
            </a:r>
            <a:r>
              <a:rPr lang="en-US" sz="1600" dirty="0" smtClean="0"/>
              <a:t>65.9% mapping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--</a:t>
            </a:r>
            <a:r>
              <a:rPr lang="en-US" sz="1600" dirty="0" err="1" smtClean="0"/>
              <a:t>score_min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smtClean="0"/>
              <a:t>Sets </a:t>
            </a:r>
            <a:r>
              <a:rPr lang="en-US" sz="1600" dirty="0"/>
              <a:t>a function governing the minimum alignment score needed for an alignment to be considered “valid” (i.e. good enough to report). This is a function of read length. For instance, specifying L,0,-0.6 sets the minimum-score function f to f(x) = 0 + -0.6 * x, where x is the read length.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884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Calculate phage conversion rates - expected ?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Extract methylation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88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/>
              <a:t>Calculate phage conversion rates - expected ?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Deduplicate</a:t>
            </a:r>
            <a:r>
              <a:rPr lang="en-US" dirty="0" smtClean="0">
                <a:solidFill>
                  <a:srgbClr val="FFFF00"/>
                </a:solidFill>
              </a:rPr>
              <a:t> Data</a:t>
            </a:r>
          </a:p>
          <a:p>
            <a:r>
              <a:rPr lang="en-US" dirty="0" smtClean="0"/>
              <a:t>Extract methylation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4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EPIGENETIC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5622" r="13337" b="50393"/>
          <a:stretch/>
        </p:blipFill>
        <p:spPr>
          <a:xfrm>
            <a:off x="816453" y="731807"/>
            <a:ext cx="7404784" cy="57764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/>
          <p:cNvSpPr txBox="1"/>
          <p:nvPr/>
        </p:nvSpPr>
        <p:spPr>
          <a:xfrm>
            <a:off x="6857036" y="6581001"/>
            <a:ext cx="2277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Eirin</a:t>
            </a:r>
            <a:r>
              <a:rPr lang="en-US" sz="1200" dirty="0" smtClean="0">
                <a:solidFill>
                  <a:schemeClr val="bg1"/>
                </a:solidFill>
              </a:rPr>
              <a:t>-Lopez and Putnam in review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Deduplication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is to reduce PCR artifacts or duplicated </a:t>
            </a:r>
            <a:r>
              <a:rPr lang="en-US" dirty="0" err="1" smtClean="0"/>
              <a:t>seqeunces</a:t>
            </a:r>
            <a:r>
              <a:rPr lang="en-US" dirty="0" smtClean="0"/>
              <a:t>, which is important given count data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~</a:t>
            </a:r>
            <a:r>
              <a:rPr lang="en-US" dirty="0"/>
              <a:t>/programs/Bismark-0.18.2/</a:t>
            </a:r>
            <a:r>
              <a:rPr lang="en-US" dirty="0" err="1"/>
              <a:t>deduplicate_bismark</a:t>
            </a:r>
            <a:r>
              <a:rPr lang="en-US" dirty="0"/>
              <a:t> ~/</a:t>
            </a:r>
            <a:r>
              <a:rPr lang="en-US" dirty="0" err="1"/>
              <a:t>Mcap_WGBS</a:t>
            </a:r>
            <a:r>
              <a:rPr lang="en-US" dirty="0"/>
              <a:t>/</a:t>
            </a:r>
            <a:r>
              <a:rPr lang="en-US" dirty="0" err="1"/>
              <a:t>Genome_Compare</a:t>
            </a:r>
            <a:r>
              <a:rPr lang="en-US" dirty="0"/>
              <a:t>/Mapped/R1.trimmed_bismark_bt2_pe.bam</a:t>
            </a:r>
          </a:p>
        </p:txBody>
      </p:sp>
    </p:spTree>
    <p:extLst>
      <p:ext uri="{BB962C8B-B14F-4D97-AF65-F5344CB8AC3E}">
        <p14:creationId xmlns:p14="http://schemas.microsoft.com/office/powerpoint/2010/main" val="403746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/>
              <a:t>Calculate phage conversion rates - expected ?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Extract methylation - genome wide C report</a:t>
            </a:r>
          </a:p>
          <a:p>
            <a:r>
              <a:rPr lang="en-US" dirty="0" smtClean="0"/>
              <a:t>Filter based on coverage (5x or 10x)</a:t>
            </a:r>
          </a:p>
          <a:p>
            <a:r>
              <a:rPr lang="en-US" dirty="0" smtClean="0"/>
              <a:t>Compare to genome tracks</a:t>
            </a:r>
          </a:p>
          <a:p>
            <a:pPr lvl="1"/>
            <a:r>
              <a:rPr lang="en-US" dirty="0" smtClean="0"/>
              <a:t>Location, expression, expression variation, alternative splicing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30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Extract Methylation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Generate a report for every C in the genome</a:t>
            </a:r>
          </a:p>
          <a:p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/>
              <a:t>/programs/Bismark-0.18.2/</a:t>
            </a:r>
            <a:r>
              <a:rPr lang="en-US" dirty="0" err="1"/>
              <a:t>bismark_methylation_extractor</a:t>
            </a:r>
            <a:r>
              <a:rPr lang="en-US" dirty="0"/>
              <a:t> --</a:t>
            </a:r>
            <a:r>
              <a:rPr lang="en-US" dirty="0" err="1"/>
              <a:t>gzip</a:t>
            </a:r>
            <a:r>
              <a:rPr lang="en-US" dirty="0"/>
              <a:t> -p --ignore_r2 2 --scaffolds --</a:t>
            </a:r>
            <a:r>
              <a:rPr lang="en-US" dirty="0" err="1"/>
              <a:t>bedGraph</a:t>
            </a:r>
            <a:r>
              <a:rPr lang="en-US" dirty="0"/>
              <a:t> --</a:t>
            </a:r>
            <a:r>
              <a:rPr lang="en-US" dirty="0" err="1"/>
              <a:t>zero_based</a:t>
            </a:r>
            <a:r>
              <a:rPr lang="en-US" dirty="0"/>
              <a:t> --</a:t>
            </a:r>
            <a:r>
              <a:rPr lang="en-US" dirty="0" err="1"/>
              <a:t>no_overlap</a:t>
            </a:r>
            <a:r>
              <a:rPr lang="en-US" dirty="0"/>
              <a:t> --multicore 20 --</a:t>
            </a:r>
            <a:r>
              <a:rPr lang="en-US" dirty="0" err="1"/>
              <a:t>buffer_size</a:t>
            </a:r>
            <a:r>
              <a:rPr lang="en-US" dirty="0"/>
              <a:t> 20G --</a:t>
            </a:r>
            <a:r>
              <a:rPr lang="en-US" dirty="0" err="1"/>
              <a:t>cytosine_report</a:t>
            </a:r>
            <a:r>
              <a:rPr lang="en-US" dirty="0"/>
              <a:t> --report --</a:t>
            </a:r>
            <a:r>
              <a:rPr lang="en-US" dirty="0" err="1"/>
              <a:t>genome_folder</a:t>
            </a:r>
            <a:r>
              <a:rPr lang="en-US" dirty="0"/>
              <a:t> ~/</a:t>
            </a:r>
            <a:r>
              <a:rPr lang="en-US" dirty="0" err="1"/>
              <a:t>Mcap_WGBS</a:t>
            </a:r>
            <a:r>
              <a:rPr lang="en-US" dirty="0"/>
              <a:t>/</a:t>
            </a:r>
            <a:r>
              <a:rPr lang="en-US" dirty="0" err="1"/>
              <a:t>Mcap_Genome</a:t>
            </a:r>
            <a:r>
              <a:rPr lang="en-US" dirty="0"/>
              <a:t>/ ~/</a:t>
            </a:r>
            <a:r>
              <a:rPr lang="en-US" dirty="0" err="1"/>
              <a:t>Mcap_WGBS</a:t>
            </a:r>
            <a:r>
              <a:rPr lang="en-US" dirty="0"/>
              <a:t>/</a:t>
            </a:r>
            <a:r>
              <a:rPr lang="en-US" dirty="0" err="1"/>
              <a:t>Genome_Compare</a:t>
            </a:r>
            <a:r>
              <a:rPr lang="en-US" dirty="0"/>
              <a:t>/</a:t>
            </a:r>
            <a:r>
              <a:rPr lang="en-US" dirty="0" err="1"/>
              <a:t>DeDup</a:t>
            </a:r>
            <a:r>
              <a:rPr lang="en-US" dirty="0"/>
              <a:t>/R1.trimmed_bismark_bt2_pe.deduplicated.sam</a:t>
            </a:r>
          </a:p>
        </p:txBody>
      </p:sp>
    </p:spTree>
    <p:extLst>
      <p:ext uri="{BB962C8B-B14F-4D97-AF65-F5344CB8AC3E}">
        <p14:creationId xmlns:p14="http://schemas.microsoft.com/office/powerpoint/2010/main" val="380610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 Methylation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201"/>
            <a:ext cx="9144000" cy="5071500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dirty="0"/>
              <a:t>H correspond to A, T or </a:t>
            </a:r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5" name="Picture 4" descr="SL_IGV_bisulfite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311"/>
            <a:ext cx="5537350" cy="3785120"/>
          </a:xfrm>
          <a:prstGeom prst="rect">
            <a:avLst/>
          </a:prstGeom>
        </p:spPr>
      </p:pic>
      <p:pic>
        <p:nvPicPr>
          <p:cNvPr id="4" name="Picture 3" descr="cpg repor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00" y="3398951"/>
            <a:ext cx="4880296" cy="35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91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WGBS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 Adapters</a:t>
            </a:r>
          </a:p>
          <a:p>
            <a:r>
              <a:rPr lang="en-US" dirty="0" smtClean="0"/>
              <a:t>Map to genomes</a:t>
            </a:r>
          </a:p>
          <a:p>
            <a:r>
              <a:rPr lang="en-US" dirty="0" smtClean="0"/>
              <a:t>Calculate phage conversion rates - expected ?</a:t>
            </a:r>
          </a:p>
          <a:p>
            <a:r>
              <a:rPr lang="en-US" dirty="0" err="1" smtClean="0"/>
              <a:t>Deduplicate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Extract methylation - genome wide C report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Filter based on coverage (5x or 10x)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Compare to genome tracks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Location, expression, expression variation, alternative splicing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69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iew methyl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5" y="1054664"/>
            <a:ext cx="7502171" cy="5257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9669" y="6500009"/>
            <a:ext cx="241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Liew</a:t>
            </a:r>
            <a:r>
              <a:rPr lang="en-US" dirty="0" smtClean="0">
                <a:solidFill>
                  <a:schemeClr val="bg1"/>
                </a:solidFill>
              </a:rPr>
              <a:t> et al 2018 preprint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54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 for Non-model BS 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smtClean="0"/>
              <a:t>sr320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lyijin</a:t>
            </a:r>
            <a:r>
              <a:rPr lang="en-US" dirty="0"/>
              <a:t>/</a:t>
            </a:r>
            <a:r>
              <a:rPr lang="en-US" dirty="0" err="1" smtClean="0"/>
              <a:t>working_with_dna_meth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FelixKrueger</a:t>
            </a:r>
            <a:r>
              <a:rPr lang="en-US" dirty="0"/>
              <a:t>/</a:t>
            </a:r>
            <a:r>
              <a:rPr lang="en-US" dirty="0" err="1"/>
              <a:t>Bismark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54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Epigenetic Mechanisms</a:t>
            </a:r>
            <a:endParaRPr lang="en-US" dirty="0"/>
          </a:p>
        </p:txBody>
      </p:sp>
      <p:pic>
        <p:nvPicPr>
          <p:cNvPr id="4" name="Picture 3" descr="epigenetics_pri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964"/>
            <a:ext cx="9144000" cy="56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0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1984" r="3138" b="30385"/>
          <a:stretch/>
        </p:blipFill>
        <p:spPr>
          <a:xfrm>
            <a:off x="1031907" y="0"/>
            <a:ext cx="6964060" cy="64934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6857036" y="6581001"/>
            <a:ext cx="2277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Eirin</a:t>
            </a:r>
            <a:r>
              <a:rPr lang="en-US" sz="1200" dirty="0" smtClean="0">
                <a:solidFill>
                  <a:schemeClr val="bg1"/>
                </a:solidFill>
              </a:rPr>
              <a:t>-Lopez and Putnam in review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4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EPIGENETIC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pigenetics_pri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807"/>
            <a:ext cx="9144000" cy="5648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4350" y="6507274"/>
            <a:ext cx="43396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https://</a:t>
            </a:r>
            <a:r>
              <a:rPr lang="en-US" sz="900" dirty="0" err="1">
                <a:solidFill>
                  <a:srgbClr val="FFFFFF"/>
                </a:solidFill>
              </a:rPr>
              <a:t>photos.the-scientist.com</a:t>
            </a:r>
            <a:r>
              <a:rPr lang="en-US" sz="900" dirty="0">
                <a:solidFill>
                  <a:srgbClr val="FFFFFF"/>
                </a:solidFill>
              </a:rPr>
              <a:t>/content/images/articles/58007/</a:t>
            </a:r>
            <a:r>
              <a:rPr lang="en-US" sz="900" dirty="0" err="1">
                <a:solidFill>
                  <a:srgbClr val="FFFFFF"/>
                </a:solidFill>
              </a:rPr>
              <a:t>epigenetics_primer.jpg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4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811"/>
          </a:xfrm>
        </p:spPr>
        <p:txBody>
          <a:bodyPr>
            <a:normAutofit/>
          </a:bodyPr>
          <a:lstStyle/>
          <a:p>
            <a:r>
              <a:rPr lang="en-US" sz="3800" dirty="0" smtClean="0"/>
              <a:t>EPIGENETIC CONTROL OF GENE EXPRESSION</a:t>
            </a:r>
            <a:endParaRPr lang="en-US" sz="3800" dirty="0"/>
          </a:p>
        </p:txBody>
      </p:sp>
      <p:pic>
        <p:nvPicPr>
          <p:cNvPr id="7" name="Picture 6" descr="epigenetics_jane.co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7" y="1078848"/>
            <a:ext cx="4096906" cy="4597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24497" y="752632"/>
            <a:ext cx="4096906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EPIGENETICS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39800" y="1214487"/>
            <a:ext cx="3318933" cy="500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693334" y="2675196"/>
            <a:ext cx="948266" cy="12976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075517" y="2827596"/>
            <a:ext cx="1081616" cy="12976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751667" y="5083117"/>
            <a:ext cx="1159933" cy="4462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2440060" y="1101034"/>
            <a:ext cx="1846567" cy="1305027"/>
            <a:chOff x="2440060" y="1520614"/>
            <a:chExt cx="1846567" cy="1305027"/>
          </a:xfrm>
        </p:grpSpPr>
        <p:pic>
          <p:nvPicPr>
            <p:cNvPr id="5" name="Picture 4" descr="CpG_Methyl_Demethyl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26"/>
            <a:stretch/>
          </p:blipFill>
          <p:spPr>
            <a:xfrm>
              <a:off x="2440060" y="1520614"/>
              <a:ext cx="1818673" cy="1305027"/>
            </a:xfrm>
            <a:prstGeom prst="rect">
              <a:avLst/>
            </a:prstGeom>
          </p:spPr>
        </p:pic>
        <p:sp>
          <p:nvSpPr>
            <p:cNvPr id="16" name="Freeform 15"/>
            <p:cNvSpPr/>
            <p:nvPr/>
          </p:nvSpPr>
          <p:spPr>
            <a:xfrm>
              <a:off x="3987800" y="1979636"/>
              <a:ext cx="298827" cy="280964"/>
            </a:xfrm>
            <a:custGeom>
              <a:avLst/>
              <a:gdLst>
                <a:gd name="connsiteX0" fmla="*/ 245533 w 298827"/>
                <a:gd name="connsiteY0" fmla="*/ 1564 h 280964"/>
                <a:gd name="connsiteX1" fmla="*/ 245533 w 298827"/>
                <a:gd name="connsiteY1" fmla="*/ 1564 h 280964"/>
                <a:gd name="connsiteX2" fmla="*/ 127000 w 298827"/>
                <a:gd name="connsiteY2" fmla="*/ 10031 h 280964"/>
                <a:gd name="connsiteX3" fmla="*/ 93133 w 298827"/>
                <a:gd name="connsiteY3" fmla="*/ 18497 h 280964"/>
                <a:gd name="connsiteX4" fmla="*/ 67733 w 298827"/>
                <a:gd name="connsiteY4" fmla="*/ 69297 h 280964"/>
                <a:gd name="connsiteX5" fmla="*/ 50800 w 298827"/>
                <a:gd name="connsiteY5" fmla="*/ 86231 h 280964"/>
                <a:gd name="connsiteX6" fmla="*/ 42333 w 298827"/>
                <a:gd name="connsiteY6" fmla="*/ 111631 h 280964"/>
                <a:gd name="connsiteX7" fmla="*/ 16933 w 298827"/>
                <a:gd name="connsiteY7" fmla="*/ 128564 h 280964"/>
                <a:gd name="connsiteX8" fmla="*/ 0 w 298827"/>
                <a:gd name="connsiteY8" fmla="*/ 179364 h 280964"/>
                <a:gd name="connsiteX9" fmla="*/ 8466 w 298827"/>
                <a:gd name="connsiteY9" fmla="*/ 213231 h 280964"/>
                <a:gd name="connsiteX10" fmla="*/ 50800 w 298827"/>
                <a:gd name="connsiteY10" fmla="*/ 238631 h 280964"/>
                <a:gd name="connsiteX11" fmla="*/ 76200 w 298827"/>
                <a:gd name="connsiteY11" fmla="*/ 255564 h 280964"/>
                <a:gd name="connsiteX12" fmla="*/ 143933 w 298827"/>
                <a:gd name="connsiteY12" fmla="*/ 272497 h 280964"/>
                <a:gd name="connsiteX13" fmla="*/ 169333 w 298827"/>
                <a:gd name="connsiteY13" fmla="*/ 280964 h 280964"/>
                <a:gd name="connsiteX14" fmla="*/ 270933 w 298827"/>
                <a:gd name="connsiteY14" fmla="*/ 272497 h 280964"/>
                <a:gd name="connsiteX15" fmla="*/ 296333 w 298827"/>
                <a:gd name="connsiteY15" fmla="*/ 264031 h 280964"/>
                <a:gd name="connsiteX16" fmla="*/ 287866 w 298827"/>
                <a:gd name="connsiteY16" fmla="*/ 69297 h 280964"/>
                <a:gd name="connsiteX17" fmla="*/ 262466 w 298827"/>
                <a:gd name="connsiteY17" fmla="*/ 52364 h 280964"/>
                <a:gd name="connsiteX18" fmla="*/ 237066 w 298827"/>
                <a:gd name="connsiteY18" fmla="*/ 10031 h 280964"/>
                <a:gd name="connsiteX19" fmla="*/ 245533 w 298827"/>
                <a:gd name="connsiteY19" fmla="*/ 1564 h 2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8827" h="280964">
                  <a:moveTo>
                    <a:pt x="245533" y="1564"/>
                  </a:moveTo>
                  <a:lnTo>
                    <a:pt x="245533" y="1564"/>
                  </a:lnTo>
                  <a:cubicBezTo>
                    <a:pt x="206022" y="4386"/>
                    <a:pt x="166369" y="5657"/>
                    <a:pt x="127000" y="10031"/>
                  </a:cubicBezTo>
                  <a:cubicBezTo>
                    <a:pt x="115435" y="11316"/>
                    <a:pt x="102815" y="12042"/>
                    <a:pt x="93133" y="18497"/>
                  </a:cubicBezTo>
                  <a:cubicBezTo>
                    <a:pt x="71725" y="32769"/>
                    <a:pt x="79001" y="50517"/>
                    <a:pt x="67733" y="69297"/>
                  </a:cubicBezTo>
                  <a:cubicBezTo>
                    <a:pt x="63626" y="76142"/>
                    <a:pt x="56444" y="80586"/>
                    <a:pt x="50800" y="86231"/>
                  </a:cubicBezTo>
                  <a:cubicBezTo>
                    <a:pt x="47978" y="94698"/>
                    <a:pt x="47908" y="104662"/>
                    <a:pt x="42333" y="111631"/>
                  </a:cubicBezTo>
                  <a:cubicBezTo>
                    <a:pt x="35976" y="119577"/>
                    <a:pt x="22326" y="119935"/>
                    <a:pt x="16933" y="128564"/>
                  </a:cubicBezTo>
                  <a:cubicBezTo>
                    <a:pt x="7473" y="143700"/>
                    <a:pt x="0" y="179364"/>
                    <a:pt x="0" y="179364"/>
                  </a:cubicBezTo>
                  <a:cubicBezTo>
                    <a:pt x="2822" y="190653"/>
                    <a:pt x="3262" y="202823"/>
                    <a:pt x="8466" y="213231"/>
                  </a:cubicBezTo>
                  <a:cubicBezTo>
                    <a:pt x="19490" y="235279"/>
                    <a:pt x="31490" y="228976"/>
                    <a:pt x="50800" y="238631"/>
                  </a:cubicBezTo>
                  <a:cubicBezTo>
                    <a:pt x="59901" y="243182"/>
                    <a:pt x="67099" y="251013"/>
                    <a:pt x="76200" y="255564"/>
                  </a:cubicBezTo>
                  <a:cubicBezTo>
                    <a:pt x="95557" y="265243"/>
                    <a:pt x="124605" y="267665"/>
                    <a:pt x="143933" y="272497"/>
                  </a:cubicBezTo>
                  <a:cubicBezTo>
                    <a:pt x="152591" y="274662"/>
                    <a:pt x="160866" y="278142"/>
                    <a:pt x="169333" y="280964"/>
                  </a:cubicBezTo>
                  <a:cubicBezTo>
                    <a:pt x="203200" y="278142"/>
                    <a:pt x="237247" y="276988"/>
                    <a:pt x="270933" y="272497"/>
                  </a:cubicBezTo>
                  <a:cubicBezTo>
                    <a:pt x="279779" y="271318"/>
                    <a:pt x="295592" y="272925"/>
                    <a:pt x="296333" y="264031"/>
                  </a:cubicBezTo>
                  <a:cubicBezTo>
                    <a:pt x="301729" y="199283"/>
                    <a:pt x="298131" y="133454"/>
                    <a:pt x="287866" y="69297"/>
                  </a:cubicBezTo>
                  <a:cubicBezTo>
                    <a:pt x="286258" y="59249"/>
                    <a:pt x="270933" y="58008"/>
                    <a:pt x="262466" y="52364"/>
                  </a:cubicBezTo>
                  <a:cubicBezTo>
                    <a:pt x="255806" y="32383"/>
                    <a:pt x="256438" y="21654"/>
                    <a:pt x="237066" y="10031"/>
                  </a:cubicBezTo>
                  <a:cubicBezTo>
                    <a:pt x="208989" y="-6815"/>
                    <a:pt x="244122" y="2975"/>
                    <a:pt x="245533" y="156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163710" y="3027636"/>
            <a:ext cx="99342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DNA </a:t>
            </a:r>
          </a:p>
          <a:p>
            <a:pPr algn="ctr"/>
            <a:r>
              <a:rPr lang="en-US" sz="1200" b="1" dirty="0" smtClean="0"/>
              <a:t>Methylation</a:t>
            </a:r>
            <a:endParaRPr lang="en-US" sz="1200" b="1" dirty="0"/>
          </a:p>
        </p:txBody>
      </p:sp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89" y="752632"/>
            <a:ext cx="4290570" cy="30033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715177" y="6441247"/>
            <a:ext cx="330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http://</a:t>
            </a:r>
            <a:r>
              <a:rPr lang="en-US" sz="1200" dirty="0" err="1">
                <a:solidFill>
                  <a:srgbClr val="FFFFFF"/>
                </a:solidFill>
              </a:rPr>
              <a:t>circres.ahajournals.org</a:t>
            </a:r>
            <a:r>
              <a:rPr lang="en-US" sz="1200" dirty="0">
                <a:solidFill>
                  <a:srgbClr val="FFFFFF"/>
                </a:solidFill>
              </a:rPr>
              <a:t>/content/118/1/119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65990" y="3805844"/>
            <a:ext cx="42905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DNA Methylation Expression Regulation:</a:t>
            </a:r>
          </a:p>
          <a:p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interactions of the </a:t>
            </a:r>
            <a:r>
              <a:rPr lang="en-US" sz="1600" dirty="0" smtClean="0">
                <a:solidFill>
                  <a:srgbClr val="FFFFFF"/>
                </a:solidFill>
              </a:rPr>
              <a:t>methyl </a:t>
            </a:r>
            <a:r>
              <a:rPr lang="en-US" sz="1600" dirty="0">
                <a:solidFill>
                  <a:srgbClr val="FFFFFF"/>
                </a:solidFill>
              </a:rPr>
              <a:t>group with the major groove of the DNA </a:t>
            </a:r>
            <a:r>
              <a:rPr lang="en-US" sz="1600" dirty="0" smtClean="0">
                <a:solidFill>
                  <a:srgbClr val="FFFFFF"/>
                </a:solidFill>
              </a:rPr>
              <a:t>helix </a:t>
            </a: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-US" sz="1600" dirty="0" smtClean="0">
                <a:solidFill>
                  <a:srgbClr val="FFFFFF"/>
                </a:solidFill>
              </a:rPr>
              <a:t>o </a:t>
            </a:r>
            <a:r>
              <a:rPr lang="en-US" sz="1600" dirty="0">
                <a:solidFill>
                  <a:srgbClr val="FFFFFF"/>
                </a:solidFill>
              </a:rPr>
              <a:t>enhance or block DNA binding </a:t>
            </a:r>
            <a:r>
              <a:rPr lang="en-US" sz="1600" dirty="0" smtClean="0">
                <a:solidFill>
                  <a:srgbClr val="FFFFFF"/>
                </a:solidFill>
              </a:rPr>
              <a:t>proteins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methylated CPG recruitment of methyl binding domain proteins, which in turn can generate a repressive chromatin state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smtClean="0">
                <a:solidFill>
                  <a:srgbClr val="FFFFFF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3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EPIGENETICS - DNA METHYLATION</a:t>
            </a:r>
          </a:p>
        </p:txBody>
      </p:sp>
      <p:pic>
        <p:nvPicPr>
          <p:cNvPr id="4" name="Picture 3" descr="methylation_outcom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96" y="3691984"/>
            <a:ext cx="5412587" cy="2692556"/>
          </a:xfrm>
          <a:prstGeom prst="rect">
            <a:avLst/>
          </a:prstGeom>
        </p:spPr>
      </p:pic>
      <p:pic>
        <p:nvPicPr>
          <p:cNvPr id="5" name="Picture 4" descr="methylatio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96" y="959579"/>
            <a:ext cx="5412587" cy="2696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9781" y="6437603"/>
            <a:ext cx="176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Roberts and </a:t>
            </a:r>
            <a:r>
              <a:rPr lang="en-US" sz="1200" dirty="0" err="1" smtClean="0">
                <a:solidFill>
                  <a:srgbClr val="FFFFFF"/>
                </a:solidFill>
              </a:rPr>
              <a:t>Gavery</a:t>
            </a:r>
            <a:r>
              <a:rPr lang="en-US" sz="1200" dirty="0" smtClean="0">
                <a:solidFill>
                  <a:srgbClr val="FFFFFF"/>
                </a:solidFill>
              </a:rPr>
              <a:t> 2012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955" y="1740049"/>
            <a:ext cx="1207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Common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Vertebrate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Expression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Regulation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231" y="4123580"/>
            <a:ext cx="1360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Potential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Invertebrate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Expression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Regulation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1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2381</Words>
  <Application>Microsoft Macintosh PowerPoint</Application>
  <PresentationFormat>On-screen Show (4:3)</PresentationFormat>
  <Paragraphs>304</Paragraphs>
  <Slides>57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Epigenetics</vt:lpstr>
      <vt:lpstr>EPIGENETICS</vt:lpstr>
      <vt:lpstr>EPIGENETIC MECHANISMS</vt:lpstr>
      <vt:lpstr>ACCLIMATIZATION</vt:lpstr>
      <vt:lpstr>EPIGENETIC MECHANISMS</vt:lpstr>
      <vt:lpstr>PowerPoint Presentation</vt:lpstr>
      <vt:lpstr>EPIGENETIC MECHANISMS</vt:lpstr>
      <vt:lpstr>EPIGENETIC CONTROL OF GENE EXPRESSION</vt:lpstr>
      <vt:lpstr>EPIGENETICS - DNA METHYLATION</vt:lpstr>
      <vt:lpstr>PowerPoint Presentation</vt:lpstr>
      <vt:lpstr>PowerPoint Presentation</vt:lpstr>
      <vt:lpstr>PowerPoint Presentation</vt:lpstr>
      <vt:lpstr>PowerPoint Presentation</vt:lpstr>
      <vt:lpstr>DNA METHYLATION - IN SILICO ANALYSIS</vt:lpstr>
      <vt:lpstr>DNA METHYLATION - IN SILICO ANALYSIS</vt:lpstr>
      <vt:lpstr>DNA METHYLATION - IN SILICO ANALYSIS</vt:lpstr>
      <vt:lpstr>DNA METHYLATION - IN SILICO ANALYSIS</vt:lpstr>
      <vt:lpstr>PowerPoint Presentation</vt:lpstr>
      <vt:lpstr>PLASTICITY AND DNA METHYLATION</vt:lpstr>
      <vt:lpstr>ASSESSING PLASTICITY AND METHYLATION</vt:lpstr>
      <vt:lpstr>PLASTICITY IN METABOLOMIC PROFILES</vt:lpstr>
      <vt:lpstr>PLASTICITY IN METABOLOMIC PROFILES</vt:lpstr>
      <vt:lpstr>PLASTICITY IN METABOLOMIC PROFILES</vt:lpstr>
      <vt:lpstr>PLASTICITY IN GROWTH</vt:lpstr>
      <vt:lpstr>PLASTICITY AND DNA METHYLATION</vt:lpstr>
      <vt:lpstr>PLASTICITY AND DNA METHYLATION</vt:lpstr>
      <vt:lpstr>HERITABILITY OF DNA METHYLATION</vt:lpstr>
      <vt:lpstr>HERITABILITY OF DNA METHYLATION</vt:lpstr>
      <vt:lpstr>PowerPoint Presentation</vt:lpstr>
      <vt:lpstr>PowerPoint Presentation</vt:lpstr>
      <vt:lpstr>PowerPoint Presentation</vt:lpstr>
      <vt:lpstr>BISULFITE CONVERSION</vt:lpstr>
      <vt:lpstr>Working with WGBS Data</vt:lpstr>
      <vt:lpstr>Working with WGBS Data</vt:lpstr>
      <vt:lpstr>EPIGENETICS - DNA METHYLATION</vt:lpstr>
      <vt:lpstr>Working with WGBS Data</vt:lpstr>
      <vt:lpstr>PowerPoint Presentation</vt:lpstr>
      <vt:lpstr>Working with WGBS Data</vt:lpstr>
      <vt:lpstr>Genome Preparation</vt:lpstr>
      <vt:lpstr>Working with WGBS Data</vt:lpstr>
      <vt:lpstr>PowerPoint Presentation</vt:lpstr>
      <vt:lpstr>MULTIQC</vt:lpstr>
      <vt:lpstr>Working with WGBS Data</vt:lpstr>
      <vt:lpstr>Trimming Considerations</vt:lpstr>
      <vt:lpstr>RRBS specific Considerations on Trimming</vt:lpstr>
      <vt:lpstr>Working with WGBS Data</vt:lpstr>
      <vt:lpstr>Mapping to Genome</vt:lpstr>
      <vt:lpstr>Working with WGBS Data</vt:lpstr>
      <vt:lpstr>Working with WGBS Data</vt:lpstr>
      <vt:lpstr>Deduplication</vt:lpstr>
      <vt:lpstr>Working with WGBS Data</vt:lpstr>
      <vt:lpstr>Extract Methylation Information</vt:lpstr>
      <vt:lpstr>Extract Methylation Information</vt:lpstr>
      <vt:lpstr>Working with WGBS Data</vt:lpstr>
      <vt:lpstr>PowerPoint Presentation</vt:lpstr>
      <vt:lpstr>Resources for Non-model BS seq</vt:lpstr>
      <vt:lpstr>Epigenetic Mechanisms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Coral Reefs in Dynamic Physical Environments</dc:title>
  <dc:creator>Hollie Putnam</dc:creator>
  <cp:lastModifiedBy>Hollie Putnam</cp:lastModifiedBy>
  <cp:revision>50</cp:revision>
  <dcterms:created xsi:type="dcterms:W3CDTF">2017-07-06T14:13:28Z</dcterms:created>
  <dcterms:modified xsi:type="dcterms:W3CDTF">2018-05-01T17:34:42Z</dcterms:modified>
</cp:coreProperties>
</file>